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877" r:id="rId2"/>
  </p:sldMasterIdLst>
  <p:notesMasterIdLst>
    <p:notesMasterId r:id="rId50"/>
  </p:notesMasterIdLst>
  <p:handoutMasterIdLst>
    <p:handoutMasterId r:id="rId51"/>
  </p:handoutMasterIdLst>
  <p:sldIdLst>
    <p:sldId id="758" r:id="rId3"/>
    <p:sldId id="723" r:id="rId4"/>
    <p:sldId id="725" r:id="rId5"/>
    <p:sldId id="760" r:id="rId6"/>
    <p:sldId id="759" r:id="rId7"/>
    <p:sldId id="652" r:id="rId8"/>
    <p:sldId id="719" r:id="rId9"/>
    <p:sldId id="680" r:id="rId10"/>
    <p:sldId id="676" r:id="rId11"/>
    <p:sldId id="677" r:id="rId12"/>
    <p:sldId id="693" r:id="rId13"/>
    <p:sldId id="692" r:id="rId14"/>
    <p:sldId id="679" r:id="rId15"/>
    <p:sldId id="712" r:id="rId16"/>
    <p:sldId id="713" r:id="rId17"/>
    <p:sldId id="708" r:id="rId18"/>
    <p:sldId id="711" r:id="rId19"/>
    <p:sldId id="709" r:id="rId20"/>
    <p:sldId id="700" r:id="rId21"/>
    <p:sldId id="707" r:id="rId22"/>
    <p:sldId id="704" r:id="rId23"/>
    <p:sldId id="717" r:id="rId24"/>
    <p:sldId id="716" r:id="rId25"/>
    <p:sldId id="706" r:id="rId26"/>
    <p:sldId id="732" r:id="rId27"/>
    <p:sldId id="715" r:id="rId28"/>
    <p:sldId id="681" r:id="rId29"/>
    <p:sldId id="697" r:id="rId30"/>
    <p:sldId id="718" r:id="rId31"/>
    <p:sldId id="740" r:id="rId32"/>
    <p:sldId id="739" r:id="rId33"/>
    <p:sldId id="685" r:id="rId34"/>
    <p:sldId id="686" r:id="rId35"/>
    <p:sldId id="751" r:id="rId36"/>
    <p:sldId id="722" r:id="rId37"/>
    <p:sldId id="741" r:id="rId38"/>
    <p:sldId id="745" r:id="rId39"/>
    <p:sldId id="746" r:id="rId40"/>
    <p:sldId id="738" r:id="rId41"/>
    <p:sldId id="733" r:id="rId42"/>
    <p:sldId id="754" r:id="rId43"/>
    <p:sldId id="306" r:id="rId44"/>
    <p:sldId id="756" r:id="rId45"/>
    <p:sldId id="757" r:id="rId46"/>
    <p:sldId id="752" r:id="rId47"/>
    <p:sldId id="761" r:id="rId48"/>
    <p:sldId id="734" r:id="rId49"/>
  </p:sldIdLst>
  <p:sldSz cx="9144000" cy="6858000" type="screen4x3"/>
  <p:notesSz cx="9872663" cy="6797675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00"/>
    <a:srgbClr val="F6752E"/>
    <a:srgbClr val="FF0066"/>
    <a:srgbClr val="FF3399"/>
    <a:srgbClr val="00CC00"/>
    <a:srgbClr val="66FF66"/>
    <a:srgbClr val="EE48DA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ลักษณะชุดรูปแบบ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4" autoAdjust="0"/>
    <p:restoredTop sz="96057" autoAdjust="0"/>
  </p:normalViewPr>
  <p:slideViewPr>
    <p:cSldViewPr>
      <p:cViewPr varScale="1">
        <p:scale>
          <a:sx n="78" d="100"/>
          <a:sy n="78" d="100"/>
        </p:scale>
        <p:origin x="163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36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592227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412B5-E5F8-4AFB-B0F7-310D9E058A68}" type="datetimeFigureOut">
              <a:rPr lang="th-TH" smtClean="0"/>
              <a:t>14/03/67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5592227" y="6456613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BB68A-2DB8-4390-A66B-2950F7EB8CF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7711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592227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8AFC05-73EC-4E10-8AA7-FBFA33FB78D0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11175"/>
            <a:ext cx="3395663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87267" y="3228898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592227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8DBDDD-EEAA-4B81-B5B7-14164CFF57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8883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DBDDD-EEAA-4B81-B5B7-14164CFF57EC}" type="slidenum">
              <a:rPr lang="th-TH" smtClean="0"/>
              <a:pPr>
                <a:defRPr/>
              </a:pPr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601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DBDDD-EEAA-4B81-B5B7-14164CFF57EC}" type="slidenum">
              <a:rPr lang="th-TH" smtClean="0"/>
              <a:pPr>
                <a:defRPr/>
              </a:pPr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601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F6CCE84-978E-461F-B3A9-2701C30F781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1158E85-3684-480B-A333-AF458F4DD0F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810B144-1151-4E7B-8403-B56D6E26844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35CC07C9-8EB5-4EFD-A7D0-3661C4D105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9010" y="595200"/>
            <a:ext cx="3567790" cy="6528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900" b="0" baseline="0" dirty="0"/>
            </a:lvl1pPr>
          </a:lstStyle>
          <a:p>
            <a:pPr marL="0" lvl="0" indent="0" algn="thaiDi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3">
            <a:extLst>
              <a:ext uri="{FF2B5EF4-FFF2-40B4-BE49-F238E27FC236}">
                <a16:creationId xmlns:a16="http://schemas.microsoft.com/office/drawing/2014/main" id="{0DD4183E-FE90-4066-B0C2-06507D4E38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264" y="656400"/>
            <a:ext cx="1022936" cy="3996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LIVING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DB371D91-5BDB-4C62-8985-98901BAB1C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52800" y="576000"/>
            <a:ext cx="2789810" cy="54816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78E90D5F-DE7E-430A-9465-96FB3B531D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2400" y="5731200"/>
            <a:ext cx="3432190" cy="5316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900" b="0" baseline="0" dirty="0"/>
            </a:lvl1pPr>
          </a:lstStyle>
          <a:p>
            <a:pPr marL="0" lvl="0" indent="0" algn="thaiDi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</a:t>
            </a:r>
          </a:p>
        </p:txBody>
      </p:sp>
      <p:sp>
        <p:nvSpPr>
          <p:cNvPr id="8" name="ตัวแทนข้อความ 3">
            <a:extLst>
              <a:ext uri="{FF2B5EF4-FFF2-40B4-BE49-F238E27FC236}">
                <a16:creationId xmlns:a16="http://schemas.microsoft.com/office/drawing/2014/main" id="{BFEA52C5-FCE9-4110-B01C-E4A844EF1E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7674" y="5731200"/>
            <a:ext cx="1211336" cy="470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A25689B-3A70-4520-B2C9-48E145F319B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6265" y="1581000"/>
            <a:ext cx="4045105" cy="3696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6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1F63F30-CFCF-4D73-AA16-30137A5F010E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5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7B342D9-FF04-41A5-B856-742678CBD21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8A65229-3E61-4999-A32B-589902845DDA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FA22B13-B602-478C-BA75-8EA5536B7DC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0CB75F1-C054-40FF-93A1-0005F85C6795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E9E2B91-DB50-49D4-950A-3A163B91EC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27A127A-0089-4463-83F3-66E9C7629FD3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B8FE4E2-323A-488C-B0FF-09318D3BAC1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8DFAB8E-8C2D-448D-A2D5-7C8159DE3E35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7162ADE-5FEA-4844-B2B3-19C996AC7D7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F78D524-D9B4-4180-A783-3F5A1239FAF9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34A0622-D432-46A2-BC1D-08BD9C5EA17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4AF7ADC-4606-4949-B13E-963BAB885B75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48CC919-FDBD-41F9-A54C-D903A38DC4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F784878-5F3C-42E3-A2F3-80B7B0CD474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6CC7076-9FDE-4534-B8CB-68DC2BB2A884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5DB7E9F-EC86-4386-9DB7-2AB7CD5EB4A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ดและมนมุมสี่เหลี่ยมหนึ่งมุม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สามเหลี่ยมมุมฉาก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9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C6C28CE-2E20-45B0-B5EE-296D01E7D542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10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380D70F-2A62-48D5-8244-C17E87D24C8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F8D9935-D856-4797-A64E-4C39D8014148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3FAABDD-2BA9-454E-B7E1-2EEF64E4A0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2BF378C-55ED-4671-AE2C-C7CFEEBD136D}" type="datetimeFigureOut">
              <a:rPr lang="th-TH"/>
              <a:pPr>
                <a:defRPr/>
              </a:pPr>
              <a:t>14/03/67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74EB12F-E84E-40CA-AD0E-981A517F0D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5CA6C24-E1CC-458A-BD94-CD5D01E7F71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B3F67DC-C9B7-4685-BD28-69C9F6CA69F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5E081F1-BD88-496E-BFA3-7BA8A99347C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A9E8BD6-DFBA-4575-B373-B1D92A90D97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32A74BD-93D2-4589-9771-F935786E8A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5CF4FBB-C37C-40AA-99F5-2FF062760F1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24D3D28-4633-47BD-9E2D-08DEE4FBAA6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คลิกเพื่อแก้ไขลักษณะชื่อเรื่องหลัก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คลิกเพื่อแก้ไขลักษณะข้อความหลัก</a:t>
            </a:r>
          </a:p>
          <a:p>
            <a:pPr lvl="1"/>
            <a:r>
              <a:rPr lang="th-TH"/>
              <a:t>ระดับสอง</a:t>
            </a:r>
          </a:p>
          <a:p>
            <a:pPr lvl="2"/>
            <a:r>
              <a:rPr lang="th-TH"/>
              <a:t>ระดับสาม</a:t>
            </a:r>
          </a:p>
          <a:p>
            <a:pPr lvl="3"/>
            <a:r>
              <a:rPr lang="th-TH"/>
              <a:t>ระดับสี่</a:t>
            </a:r>
          </a:p>
          <a:p>
            <a:pPr lvl="4"/>
            <a:r>
              <a:rPr lang="th-TH"/>
              <a:t>ระดับห้า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6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6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fld id="{CAB1C03A-0EC8-44CD-A46C-A24777741FA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29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076" name="ตัวยึดชื่อเรื่อง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077" name="ตัวยึดข้อความ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0" latinLnBrk="0" hangingPunct="0">
              <a:defRPr kumimoji="0" sz="12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0" latinLnBrk="0" hangingPunct="0">
              <a:defRPr kumimoji="0" sz="12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0" latinLnBrk="0" hangingPunct="0">
              <a:defRPr kumimoji="0" sz="1200">
                <a:solidFill>
                  <a:srgbClr val="000000"/>
                </a:solidFill>
                <a:latin typeface="+mn-lt"/>
                <a:cs typeface="Cordia New" pitchFamily="34" charset="-34"/>
              </a:defRPr>
            </a:lvl1pPr>
          </a:lstStyle>
          <a:p>
            <a:pPr>
              <a:defRPr/>
            </a:pPr>
            <a:fld id="{00FF26AF-D61A-4571-A349-058A6AD3D68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grpSp>
        <p:nvGrpSpPr>
          <p:cNvPr id="3081" name="กลุ่ม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Cordia New" pitchFamily="34" charset="-34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microsoft.com/office/2007/relationships/hdphoto" Target="../media/hdphoto3.wdp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39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3" Type="http://schemas.openxmlformats.org/officeDocument/2006/relationships/image" Target="../media/image141.jpeg"/><Relationship Id="rId7" Type="http://schemas.microsoft.com/office/2007/relationships/hdphoto" Target="../media/hdphoto5.wdp"/><Relationship Id="rId12" Type="http://schemas.openxmlformats.org/officeDocument/2006/relationships/image" Target="../media/image149.jpeg"/><Relationship Id="rId2" Type="http://schemas.openxmlformats.org/officeDocument/2006/relationships/image" Target="../media/image140.jpeg"/><Relationship Id="rId16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11" Type="http://schemas.openxmlformats.org/officeDocument/2006/relationships/image" Target="../media/image148.jpeg"/><Relationship Id="rId5" Type="http://schemas.openxmlformats.org/officeDocument/2006/relationships/image" Target="../media/image143.jpeg"/><Relationship Id="rId15" Type="http://schemas.openxmlformats.org/officeDocument/2006/relationships/image" Target="../media/image152.jpeg"/><Relationship Id="rId10" Type="http://schemas.openxmlformats.org/officeDocument/2006/relationships/image" Target="../media/image147.jpeg"/><Relationship Id="rId4" Type="http://schemas.openxmlformats.org/officeDocument/2006/relationships/image" Target="../media/image142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12" Type="http://schemas.openxmlformats.org/officeDocument/2006/relationships/image" Target="../media/image179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11" Type="http://schemas.openxmlformats.org/officeDocument/2006/relationships/image" Target="../media/image178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8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09.png"/><Relationship Id="rId18" Type="http://schemas.microsoft.com/office/2007/relationships/hdphoto" Target="../media/hdphoto10.wdp"/><Relationship Id="rId3" Type="http://schemas.openxmlformats.org/officeDocument/2006/relationships/image" Target="../media/image201.jpeg"/><Relationship Id="rId7" Type="http://schemas.openxmlformats.org/officeDocument/2006/relationships/image" Target="../media/image205.png"/><Relationship Id="rId12" Type="http://schemas.microsoft.com/office/2007/relationships/hdphoto" Target="../media/hdphoto8.wdp"/><Relationship Id="rId17" Type="http://schemas.openxmlformats.org/officeDocument/2006/relationships/image" Target="../media/image212.png"/><Relationship Id="rId2" Type="http://schemas.openxmlformats.org/officeDocument/2006/relationships/image" Target="../media/image200.jpeg"/><Relationship Id="rId16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11" Type="http://schemas.openxmlformats.org/officeDocument/2006/relationships/image" Target="../media/image208.png"/><Relationship Id="rId5" Type="http://schemas.openxmlformats.org/officeDocument/2006/relationships/image" Target="../media/image203.jp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openxmlformats.org/officeDocument/2006/relationships/image" Target="../media/image202.jpeg"/><Relationship Id="rId9" Type="http://schemas.openxmlformats.org/officeDocument/2006/relationships/image" Target="../media/image207.png"/><Relationship Id="rId14" Type="http://schemas.openxmlformats.org/officeDocument/2006/relationships/image" Target="../media/image2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7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428" cy="6858000"/>
          </a:xfrm>
          <a:prstGeom prst="rect">
            <a:avLst/>
          </a:prstGeom>
        </p:spPr>
      </p:pic>
      <p:pic>
        <p:nvPicPr>
          <p:cNvPr id="14" name="Picture 2" descr="E:\ที่นี่ปากชม\ภูลำดวน\timeline_25601221_15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18" y="4941168"/>
            <a:ext cx="2882609" cy="172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ที่นี่ปากชม\IMG20171229133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82"/>
          <a:stretch/>
        </p:blipFill>
        <p:spPr bwMode="auto">
          <a:xfrm>
            <a:off x="5964755" y="4909696"/>
            <a:ext cx="2968592" cy="1658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kondd\OneDrive\เอกสาร\522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/>
          <a:stretch/>
        </p:blipFill>
        <p:spPr bwMode="auto">
          <a:xfrm>
            <a:off x="323528" y="4901897"/>
            <a:ext cx="2718590" cy="179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ตัวแทนเนื้อหา 1"/>
          <p:cNvSpPr txBox="1">
            <a:spLocks/>
          </p:cNvSpPr>
          <p:nvPr/>
        </p:nvSpPr>
        <p:spPr bwMode="auto">
          <a:xfrm>
            <a:off x="117563" y="1052736"/>
            <a:ext cx="9144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7200" b="1" dirty="0"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วาระการประชุม</a:t>
            </a:r>
          </a:p>
          <a:p>
            <a:pPr algn="ctr"/>
            <a:r>
              <a:rPr lang="th-TH" sz="7200" b="1" dirty="0"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พัฒนาคุณภาพชีวิตระดับอำเภอ</a:t>
            </a:r>
          </a:p>
          <a:p>
            <a:pPr algn="ctr"/>
            <a:r>
              <a:rPr lang="th-TH" sz="5400" b="1" dirty="0">
                <a:solidFill>
                  <a:srgbClr val="00330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อำเภอปากชม ปี 2567</a:t>
            </a:r>
            <a:endParaRPr lang="th-TH" sz="5400" dirty="0">
              <a:solidFill>
                <a:srgbClr val="003300"/>
              </a:solidFill>
              <a:effectLst>
                <a:glow rad="101600">
                  <a:srgbClr val="FFFFFF"/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5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2CFB294-28F4-9357-1330-27DA1637C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151" r="3846" b="5900"/>
          <a:stretch/>
        </p:blipFill>
        <p:spPr>
          <a:xfrm>
            <a:off x="1259632" y="534548"/>
            <a:ext cx="6984776" cy="632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55576" y="-27384"/>
            <a:ext cx="8280920" cy="864096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4800" dirty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การป้องกันและลดอุบัติเหตุทางถนน</a:t>
            </a:r>
            <a:endParaRPr lang="th-TH" sz="6600" b="0" dirty="0">
              <a:ln w="11430"/>
              <a:solidFill>
                <a:srgbClr val="0033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6E2E75A-4FF8-CD28-7CCC-2CC235B1AFAD}"/>
              </a:ext>
            </a:extLst>
          </p:cNvPr>
          <p:cNvSpPr txBox="1"/>
          <p:nvPr/>
        </p:nvSpPr>
        <p:spPr>
          <a:xfrm>
            <a:off x="2807804" y="602128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i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จุดเสี่ยงกระจายอยู่ทุกตำบล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CB1439CB-D649-A4FA-AA61-3543A1B96776}"/>
              </a:ext>
            </a:extLst>
          </p:cNvPr>
          <p:cNvSpPr/>
          <p:nvPr/>
        </p:nvSpPr>
        <p:spPr>
          <a:xfrm>
            <a:off x="6300192" y="184482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195D84EC-BCA5-105F-EC08-FCC54DD26DCF}"/>
              </a:ext>
            </a:extLst>
          </p:cNvPr>
          <p:cNvSpPr/>
          <p:nvPr/>
        </p:nvSpPr>
        <p:spPr>
          <a:xfrm>
            <a:off x="4644008" y="199792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80F2BC57-3785-7BEE-1600-98E2D20162B6}"/>
              </a:ext>
            </a:extLst>
          </p:cNvPr>
          <p:cNvSpPr/>
          <p:nvPr/>
        </p:nvSpPr>
        <p:spPr>
          <a:xfrm>
            <a:off x="6012160" y="567254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E9418E1A-1653-C68A-3E5C-6B9CE2ED4EA9}"/>
              </a:ext>
            </a:extLst>
          </p:cNvPr>
          <p:cNvSpPr/>
          <p:nvPr/>
        </p:nvSpPr>
        <p:spPr>
          <a:xfrm>
            <a:off x="5364088" y="530120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0F24D426-A7E7-C5F7-452D-49B7D647E92E}"/>
              </a:ext>
            </a:extLst>
          </p:cNvPr>
          <p:cNvSpPr/>
          <p:nvPr/>
        </p:nvSpPr>
        <p:spPr>
          <a:xfrm>
            <a:off x="3635896" y="5759023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A5ADCC21-3EBD-DE82-45A2-9BDD44951CF1}"/>
              </a:ext>
            </a:extLst>
          </p:cNvPr>
          <p:cNvSpPr/>
          <p:nvPr/>
        </p:nvSpPr>
        <p:spPr>
          <a:xfrm>
            <a:off x="4211960" y="5328025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AAB54CF5-06FC-C1D7-56CF-A6434D1272AD}"/>
              </a:ext>
            </a:extLst>
          </p:cNvPr>
          <p:cNvSpPr/>
          <p:nvPr/>
        </p:nvSpPr>
        <p:spPr>
          <a:xfrm>
            <a:off x="5253791" y="395317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AE31D4FE-8A27-C171-4E19-D3C45AEB6521}"/>
              </a:ext>
            </a:extLst>
          </p:cNvPr>
          <p:cNvSpPr/>
          <p:nvPr/>
        </p:nvSpPr>
        <p:spPr>
          <a:xfrm>
            <a:off x="4641723" y="468428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931D5D95-735B-08CF-33CD-7DCDF1215C7F}"/>
              </a:ext>
            </a:extLst>
          </p:cNvPr>
          <p:cNvSpPr/>
          <p:nvPr/>
        </p:nvSpPr>
        <p:spPr>
          <a:xfrm>
            <a:off x="3782198" y="422108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19CA20D4-F2A7-AE88-AB2E-6A7C7C376068}"/>
              </a:ext>
            </a:extLst>
          </p:cNvPr>
          <p:cNvSpPr/>
          <p:nvPr/>
        </p:nvSpPr>
        <p:spPr>
          <a:xfrm>
            <a:off x="3851920" y="395317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73430418-AD1F-BB8D-B259-EA4D124CD544}"/>
              </a:ext>
            </a:extLst>
          </p:cNvPr>
          <p:cNvSpPr/>
          <p:nvPr/>
        </p:nvSpPr>
        <p:spPr>
          <a:xfrm>
            <a:off x="4015601" y="3542661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9D062C83-05D3-AE0F-3FB0-879CB6249C24}"/>
              </a:ext>
            </a:extLst>
          </p:cNvPr>
          <p:cNvSpPr/>
          <p:nvPr/>
        </p:nvSpPr>
        <p:spPr>
          <a:xfrm>
            <a:off x="3671901" y="334110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8257DD89-33DC-5DFD-D83C-1EA45709B370}"/>
              </a:ext>
            </a:extLst>
          </p:cNvPr>
          <p:cNvSpPr/>
          <p:nvPr/>
        </p:nvSpPr>
        <p:spPr>
          <a:xfrm>
            <a:off x="3563889" y="302783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49514A50-DCE5-4800-0301-60C768AC1459}"/>
              </a:ext>
            </a:extLst>
          </p:cNvPr>
          <p:cNvSpPr/>
          <p:nvPr/>
        </p:nvSpPr>
        <p:spPr>
          <a:xfrm>
            <a:off x="3059832" y="246112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4EE86342-1A5C-3BB5-AC33-B106FE0D1D95}"/>
              </a:ext>
            </a:extLst>
          </p:cNvPr>
          <p:cNvSpPr/>
          <p:nvPr/>
        </p:nvSpPr>
        <p:spPr>
          <a:xfrm>
            <a:off x="2699792" y="2332495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F6A77928-3430-7272-E573-44896F20A0EB}"/>
              </a:ext>
            </a:extLst>
          </p:cNvPr>
          <p:cNvSpPr/>
          <p:nvPr/>
        </p:nvSpPr>
        <p:spPr>
          <a:xfrm>
            <a:off x="2159732" y="220386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F8F122E4-F9FA-FE17-EA6C-15D205F5F264}"/>
              </a:ext>
            </a:extLst>
          </p:cNvPr>
          <p:cNvSpPr/>
          <p:nvPr/>
        </p:nvSpPr>
        <p:spPr>
          <a:xfrm>
            <a:off x="4857747" y="321297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4F3BCDBD-7CCA-980F-5EC2-112F90CD8C2A}"/>
              </a:ext>
            </a:extLst>
          </p:cNvPr>
          <p:cNvSpPr/>
          <p:nvPr/>
        </p:nvSpPr>
        <p:spPr>
          <a:xfrm>
            <a:off x="4788024" y="238690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8C2BCCA6-0960-83A2-4617-40DD6BF9B6FD}"/>
              </a:ext>
            </a:extLst>
          </p:cNvPr>
          <p:cNvSpPr/>
          <p:nvPr/>
        </p:nvSpPr>
        <p:spPr>
          <a:xfrm>
            <a:off x="5724128" y="132488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7F4855FB-EEE3-C0A7-0217-F29A49A7E7A7}"/>
              </a:ext>
            </a:extLst>
          </p:cNvPr>
          <p:cNvSpPr/>
          <p:nvPr/>
        </p:nvSpPr>
        <p:spPr>
          <a:xfrm>
            <a:off x="6288074" y="83671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0B18A9AE-2D3F-0050-50ED-E2BC7853055E}"/>
              </a:ext>
            </a:extLst>
          </p:cNvPr>
          <p:cNvSpPr/>
          <p:nvPr/>
        </p:nvSpPr>
        <p:spPr>
          <a:xfrm>
            <a:off x="5220072" y="5821963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0690818"/>
      </p:ext>
    </p:extLst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05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จากสภาพปัญหาอุบัติเหตุในพื้นที่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043608" y="980463"/>
            <a:ext cx="7776864" cy="320087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ปี 2563  มีผู้บาดเจ็บ 90 ราย  เสียชีวิต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ราย</a:t>
            </a:r>
            <a:endParaRPr lang="en-US" sz="40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ปี 2564  มีผู้บาดเจ็บ 281 ราย  เสียชีวิต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 ราย</a:t>
            </a:r>
          </a:p>
          <a:p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ปี 2565  มีผู้บาดเจ็บ 167 ราย  เสียชีวิต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ราย</a:t>
            </a:r>
          </a:p>
          <a:p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ปี 2566  มีผู้บาดเจ็บ 94 ราย  เสียชีวิต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40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ราย</a:t>
            </a:r>
            <a:endParaRPr lang="en-US" sz="40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40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" y="5939321"/>
            <a:ext cx="914400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TH K2D July8" pitchFamily="2" charset="-34"/>
                <a:cs typeface="TH K2D July8" pitchFamily="2" charset="-34"/>
              </a:rPr>
              <a:t>สูญเสีย บาดเจ็บ กระทบชุมชน แนวโน้มรุนแรงมากขึ้น</a:t>
            </a:r>
            <a:r>
              <a:rPr lang="th-TH" sz="4000" b="1" dirty="0">
                <a:solidFill>
                  <a:srgbClr val="FF0000"/>
                </a:solidFill>
                <a:latin typeface="TH K2D July8" pitchFamily="2" charset="-34"/>
                <a:cs typeface="TH K2D July8" pitchFamily="2" charset="-34"/>
              </a:rPr>
              <a:t>...</a:t>
            </a:r>
          </a:p>
        </p:txBody>
      </p:sp>
      <p:pic>
        <p:nvPicPr>
          <p:cNvPr id="2" name="Picture 2" descr="E:\S__21028876.jpg">
            <a:extLst>
              <a:ext uri="{FF2B5EF4-FFF2-40B4-BE49-F238E27FC236}">
                <a16:creationId xmlns:a16="http://schemas.microsoft.com/office/drawing/2014/main" id="{BCD7221E-F655-F58F-EAE9-7DD4D5503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/>
        </p:blipFill>
        <p:spPr bwMode="auto">
          <a:xfrm>
            <a:off x="6948264" y="4305706"/>
            <a:ext cx="2032730" cy="15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งาน The S\พชอ.ปากชม\eeeemmmsss\FB_IMG_1545216313460.jpg">
            <a:extLst>
              <a:ext uri="{FF2B5EF4-FFF2-40B4-BE49-F238E27FC236}">
                <a16:creationId xmlns:a16="http://schemas.microsoft.com/office/drawing/2014/main" id="{9FA9D90C-2173-8C96-447F-13C0A9163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8" b="16010"/>
          <a:stretch/>
        </p:blipFill>
        <p:spPr bwMode="auto">
          <a:xfrm>
            <a:off x="467544" y="3851902"/>
            <a:ext cx="2078498" cy="19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9F50139-B9DC-B6E0-B045-ECF9E79B4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783" y="3302650"/>
            <a:ext cx="3200401" cy="27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ขับเคลื่อนงานผ่านประชุมผู้บริหาร/เจ้าหน้าที่/</a:t>
            </a:r>
            <a:r>
              <a:rPr lang="th-TH" sz="3600" b="1" dirty="0" err="1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อส</a:t>
            </a:r>
            <a:r>
              <a:rPr lang="th-TH" sz="36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ม.</a:t>
            </a:r>
          </a:p>
        </p:txBody>
      </p:sp>
      <p:pic>
        <p:nvPicPr>
          <p:cNvPr id="7170" name="Picture 2" descr="C:\Users\kondd\OneDrive\เอกสาร\LINE_ALBUM_โครงการปรับเปลี่ยนDM-HT65_๒๒๐๘๑๑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/>
          <a:stretch/>
        </p:blipFill>
        <p:spPr bwMode="auto">
          <a:xfrm>
            <a:off x="601361" y="3707992"/>
            <a:ext cx="3744416" cy="27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WORK 2565  SS\งานสุขภาพปฐมภูมิ\พชอ.ปากชม\พชอ 2565 ปากชม\ภาพ พชอ 2565\ประชุม อนุ\LINE_ALBUM_ประชุมประจำเดือนเม.ย.65_2208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/>
          <a:stretch/>
        </p:blipFill>
        <p:spPr bwMode="auto">
          <a:xfrm>
            <a:off x="4572000" y="3995530"/>
            <a:ext cx="4310260" cy="21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WORK 2565  SS\งานสุขภาพปฐมภูมิ\พชอ.ปากชม\พชอ 2565 ปากชม\ภาพ พชอ 2565\พชอ012565\125422.jpg">
            <a:extLst>
              <a:ext uri="{FF2B5EF4-FFF2-40B4-BE49-F238E27FC236}">
                <a16:creationId xmlns:a16="http://schemas.microsoft.com/office/drawing/2014/main" id="{39649820-C170-A3CF-4DE7-1BD9FF23B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/>
        </p:blipFill>
        <p:spPr bwMode="auto">
          <a:xfrm>
            <a:off x="4968842" y="1130432"/>
            <a:ext cx="4032448" cy="25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WORK 2565  SS\งานสุขภาพปฐมภูมิ\พชอ.ปากชม\พชอ 2565 ปากชม\ภาพ พชอ 2565\287948658_429773265850645_4181419153309815965_n.jpg">
            <a:extLst>
              <a:ext uri="{FF2B5EF4-FFF2-40B4-BE49-F238E27FC236}">
                <a16:creationId xmlns:a16="http://schemas.microsoft.com/office/drawing/2014/main" id="{262C39BB-6C1A-39E7-F735-5FF8109C7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/>
          <a:stretch/>
        </p:blipFill>
        <p:spPr bwMode="auto">
          <a:xfrm>
            <a:off x="957263" y="1130432"/>
            <a:ext cx="3847165" cy="24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33301"/>
            <a:ext cx="914400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itchFamily="2" charset="-34"/>
                <a:cs typeface="TH K2D July8" pitchFamily="2" charset="-34"/>
              </a:rPr>
              <a:t>การป้องกันและลดอุบัติเหตุทางถนน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403648" y="844405"/>
            <a:ext cx="6984776" cy="40010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1.ประชุมคณะอนุกรรมการ </a:t>
            </a:r>
            <a:r>
              <a:rPr lang="th-TH" sz="3600" b="1" dirty="0" err="1">
                <a:latin typeface="TH SarabunPSK" pitchFamily="34" charset="-34"/>
                <a:cs typeface="TH SarabunPSK" pitchFamily="34" charset="-34"/>
              </a:rPr>
              <a:t>พชอ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2.วิเคราะห์จุดเสี่ยง สาเหตุอุบัติเหตุ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3600" b="1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การดำเนินการตามบทบาทหน้าที่หน่วยงาน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พัฒนาระบบการสื่อสาร รายงานเหตุ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5.พัฒนาเครือข่ายส่งต่อ รักษาพยาบาล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6.ส่งเสริมการป้องกันเกิดเหตุจากครอบครัว ชุมชน 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7.ส่งเสริมการยั่งยืนจากโรงเรียนสู่ชุมชน </a:t>
            </a:r>
          </a:p>
        </p:txBody>
      </p:sp>
      <p:pic>
        <p:nvPicPr>
          <p:cNvPr id="9220" name="Picture 4" descr="D:\WORK 2565  SS\งานสุขภาพปฐมภูมิ\พชอ.ปากชม\พชอ 2565 ปากชม\ภาพ พชอ 2565\พชอ012565\1252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5816"/>
          <a:stretch/>
        </p:blipFill>
        <p:spPr bwMode="auto">
          <a:xfrm>
            <a:off x="196643" y="4737885"/>
            <a:ext cx="2017900" cy="12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kondd\OneDrive\เดสก์ท็อป\16488.jpg">
            <a:extLst>
              <a:ext uri="{FF2B5EF4-FFF2-40B4-BE49-F238E27FC236}">
                <a16:creationId xmlns:a16="http://schemas.microsoft.com/office/drawing/2014/main" id="{F769BA93-98D4-A6F7-AEEB-BC495F45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35" y="5235382"/>
            <a:ext cx="1938468" cy="14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WORK 2565  SS\งานสุขภาพปฐมภูมิ\พชอ.ปากชม\พชอ 2565 ปากชม\ภาพ พชอ 2565\พชอ012565\271725166_3141189346115309_2094808300177314080_n.jpg">
            <a:extLst>
              <a:ext uri="{FF2B5EF4-FFF2-40B4-BE49-F238E27FC236}">
                <a16:creationId xmlns:a16="http://schemas.microsoft.com/office/drawing/2014/main" id="{2B0F6C3E-87EA-E39B-34D6-5AE17CADF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718" r="-410" b="9400"/>
          <a:stretch/>
        </p:blipFill>
        <p:spPr bwMode="auto">
          <a:xfrm>
            <a:off x="6671645" y="5270520"/>
            <a:ext cx="2340436" cy="13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WORK 2565  SS\งานสุขภาพปฐมภูมิ\พชอ.ปากชม\พชอ 2565 ปากชม\298335545_152582610762639_1007815816201243671_n.jpg">
            <a:extLst>
              <a:ext uri="{FF2B5EF4-FFF2-40B4-BE49-F238E27FC236}">
                <a16:creationId xmlns:a16="http://schemas.microsoft.com/office/drawing/2014/main" id="{4D2F33A0-F1BD-DE50-E3DE-EE2EB438C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04" y="4780506"/>
            <a:ext cx="2181800" cy="14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347" y="357166"/>
            <a:ext cx="8229045" cy="830997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พัฒนา เครือข่ายดูแล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 </a:t>
            </a: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ส่งต่อ 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FR 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/</a:t>
            </a: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ชุมชน</a:t>
            </a:r>
          </a:p>
        </p:txBody>
      </p:sp>
      <p:pic>
        <p:nvPicPr>
          <p:cNvPr id="11266" name="Picture 2" descr="E:\ภาพการทำงาน 2565 sitti\line_2427553629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66766"/>
            <a:ext cx="2880320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ภาพการทำงาน 2565 sitti\line_24285881834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" y="1412776"/>
            <a:ext cx="2894667" cy="192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ภาพการทำงาน 2565 sitti\line_24297473075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6" y="4005064"/>
            <a:ext cx="2880320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ภาพการทำงาน 2565 sitti\line_24230911770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58" y="4149080"/>
            <a:ext cx="2880320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ภาพการทำงาน 2565 sitti\line_24242405889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25144"/>
            <a:ext cx="2880320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ภาพการทำงาน 2565 sitti\line_242562429805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3" y="1412776"/>
            <a:ext cx="2880320" cy="19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1018"/>
      </p:ext>
    </p:extLst>
  </p:cSld>
  <p:clrMapOvr>
    <a:masterClrMapping/>
  </p:clrMapOvr>
  <p:transition spd="med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348" y="357166"/>
            <a:ext cx="7500990" cy="830997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พัฒนา เครือข่ายดูแล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 </a:t>
            </a: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ส่งต่อ</a:t>
            </a:r>
          </a:p>
        </p:txBody>
      </p:sp>
      <p:pic>
        <p:nvPicPr>
          <p:cNvPr id="10242" name="Picture 2" descr="E:\ภาพการทำงาน 2565 sitti\FB_IMG_1646828227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5003"/>
            <a:ext cx="2962495" cy="221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ภาพการทำงาน 2565 sitti\FB_IMG_16468077562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 r="3393" b="5847"/>
          <a:stretch/>
        </p:blipFill>
        <p:spPr bwMode="auto">
          <a:xfrm>
            <a:off x="21100" y="1447800"/>
            <a:ext cx="3157529" cy="2197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ภาพการทำงาน 2565 sitti\FB_IMG_164682413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5" y="1447800"/>
            <a:ext cx="2929633" cy="2197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ภาพการทำงาน 2565 sitti\FB_IMG_16468282006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5" b="23539"/>
          <a:stretch/>
        </p:blipFill>
        <p:spPr bwMode="auto">
          <a:xfrm>
            <a:off x="3129871" y="1795398"/>
            <a:ext cx="2983948" cy="184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ภาพการทำงาน 2565 sitti\FB_IMG_16468282217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52" y="3789040"/>
            <a:ext cx="2962495" cy="221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:\ภาพการทำงาน 2565 sitti\FB_IMG_16468282236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21" y="3933056"/>
            <a:ext cx="2962495" cy="221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1018"/>
      </p:ext>
    </p:extLst>
  </p:cSld>
  <p:clrMapOvr>
    <a:masterClrMapping/>
  </p:clrMapOvr>
  <p:transition spd="med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348" y="357166"/>
            <a:ext cx="7500990" cy="830997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พัฒนา เครือข่ายดูแล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 </a:t>
            </a: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ส่งต่อในชุมชน</a:t>
            </a:r>
          </a:p>
        </p:txBody>
      </p:sp>
      <p:pic>
        <p:nvPicPr>
          <p:cNvPr id="4099" name="Picture 3" descr="D:\WORK 2565  SS\งานสุขภาพปฐมภูมิ\พชอ.ปากชม\พชอ 2565 ปากชม\ภาพ พชอ 2565\155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9" y="1291386"/>
            <a:ext cx="5523232" cy="24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WORK 2565  SS\งานสุขภาพปฐมภูมิ\พชอ.ปากชม\พชอ 2565 ปากชม\ภาพ พชอ 2565\155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97" y="4293096"/>
            <a:ext cx="4953481" cy="22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WORK 2565  SS\งานสุขภาพปฐมภูมิ\พชอ.ปากชม\พชอ 2565 ปากชม\ภาพ พชอ 2565\155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5170"/>
            <a:ext cx="3592725" cy="26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WORK 2565  SS\งานสุขภาพปฐมภูมิ\พชอ.ปากชม\พชอ 2565 ปากชม\ภาพ พชอ 2565\1556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42" y="1262042"/>
            <a:ext cx="3353064" cy="25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WORK 2565  SS\งานสุขภาพปฐมภูมิ\พชอ.ปากชม\พชอ 2565 ปากชม\ภาพ พชอ 2565\155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55212"/>
            <a:ext cx="2191007" cy="16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86198"/>
      </p:ext>
    </p:extLst>
  </p:cSld>
  <p:clrMapOvr>
    <a:masterClrMapping/>
  </p:clrMapOvr>
  <p:transition spd="med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23528" y="620688"/>
            <a:ext cx="8640960" cy="769441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9.นำส่งผู้ป่วย </a:t>
            </a:r>
            <a:r>
              <a:rPr lang="th-TH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ปภ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. </a:t>
            </a:r>
            <a:r>
              <a:rPr lang="th-TH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ทต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./</a:t>
            </a:r>
            <a:r>
              <a:rPr lang="th-TH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อบต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. มูลนิธิสว่างคีรีธรรม</a:t>
            </a:r>
          </a:p>
        </p:txBody>
      </p:sp>
      <p:pic>
        <p:nvPicPr>
          <p:cNvPr id="4104" name="Picture 8" descr="D:\WORK 2565  SS\งานสุขภาพปฐมภูมิ\พชอ.ปากชม\พชอ 2565 ปากชม\ภาพ พชอ 2565\155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48" y="1463566"/>
            <a:ext cx="3063148" cy="22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WORK 2565  SS\งานสุขภาพปฐมภูมิ\พชอ.ปากชม\พชอ 2565 ปากชม\ภาพ พชอ 2565\155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6681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WORK 2565  SS\งานสุขภาพปฐมภูมิ\พชอ.ปากชม\พชอ 2565 ปากชม\ภาพ พชอ 2565\155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69" y="1462011"/>
            <a:ext cx="2584043" cy="19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WORK 2565  SS\งานสุขภาพปฐมภูมิ\พชอ.ปากชม\พชอ 2565 ปากชม\ภาพ พชอ 2565\155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1" y="4077072"/>
            <a:ext cx="3041652" cy="22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WORK 2565  SS\งานสุขภาพปฐมภูมิ\พชอ.ปากชม\พชอ 2565 ปากชม\ภาพ พชอ 2565\155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69" y="4575846"/>
            <a:ext cx="2731699" cy="20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WORK 2565  SS\งานสุขภาพปฐมภูมิ\พชอ.ปากชม\พชอ 2565 ปากชม\ภาพ พชอ 2565\155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12604"/>
            <a:ext cx="2960402" cy="22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WORK 2565  SS\งานสุขภาพปฐมภูมิ\พชอ.ปากชม\พชอ 2565 ปากชม\ภาพ พชอ 2565\1557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53" y="2852936"/>
            <a:ext cx="2826673" cy="212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49549"/>
      </p:ext>
    </p:extLst>
  </p:cSld>
  <p:clrMapOvr>
    <a:masterClrMapping/>
  </p:clrMapOvr>
  <p:transition spd="med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755576" y="404664"/>
            <a:ext cx="7920880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10.แจ้งข้อมูลสถานการณ์ ผ่านกลุ่ม</a:t>
            </a:r>
            <a:r>
              <a:rPr lang="th-TH" sz="4000" b="1" dirty="0" err="1">
                <a:latin typeface="TH SarabunPSK" pitchFamily="34" charset="-34"/>
                <a:cs typeface="TH SarabunPSK" pitchFamily="34" charset="-34"/>
              </a:rPr>
              <a:t>ไลน์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เวทีการประชุม</a:t>
            </a:r>
          </a:p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 หามาตรการในการดำเนินงานร่วมกัน</a:t>
            </a:r>
          </a:p>
        </p:txBody>
      </p:sp>
      <p:pic>
        <p:nvPicPr>
          <p:cNvPr id="7" name="Picture 2" descr="D:\WORK 2565  SS\งานสุขภาพปฐมภูมิ\พชอ.ปากชม\พชอ 2565 ปากชม\ภาพ พชอ 2565\พชอ012565\125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6"/>
          <a:stretch/>
        </p:blipFill>
        <p:spPr bwMode="auto">
          <a:xfrm>
            <a:off x="107504" y="1844824"/>
            <a:ext cx="3469186" cy="20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WORK 2565  SS\งานสุขภาพปฐมภูมิ\พชอ.ปากชม\พชอ 2565 ปากชม\ภาพ พชอ 2565\พชอ012565\125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90" y="1816426"/>
            <a:ext cx="2402352" cy="18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WORK 2565  SS\งานสุขภาพปฐมภูมิ\พชอ.ปากชม\พชอ 2565 ปากชม\ภาพ พชอ 2565\287948658_429773265850645_4181419153309815965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/>
          <a:stretch/>
        </p:blipFill>
        <p:spPr bwMode="auto">
          <a:xfrm>
            <a:off x="6095043" y="1844824"/>
            <a:ext cx="3048957" cy="19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WORK 2565  SS\งานสุขภาพปฐมภูมิ\พชอ.ปากชม\พชอ 2565 ปากชม\ภาพ พชอ 2565\545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6" y="4725144"/>
            <a:ext cx="3338984" cy="16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WORK 2565  SS\งานสุขภาพปฐมภูมิ\พชอ.ปากชม\พชอ 2565 ปากชม\ภาพ พชอ 2565\218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79" y="4869160"/>
            <a:ext cx="3305140" cy="18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ภาพการทำงาน 2565 sitti\203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/>
          <a:stretch/>
        </p:blipFill>
        <p:spPr bwMode="auto">
          <a:xfrm>
            <a:off x="3216606" y="3780208"/>
            <a:ext cx="3240931" cy="197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86198"/>
      </p:ext>
    </p:extLst>
  </p:cSld>
  <p:clrMapOvr>
    <a:masterClrMapping/>
  </p:clrMapOvr>
  <p:transition spd="med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WORK 2565  SS\งานสุขภาพปฐมภูมิ\พชอ.ปากชม\พชอ 2565 ปากชม\ภาพ พชอ 2565\1649811351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" y="4626703"/>
            <a:ext cx="2903194" cy="217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WORK 2565  SS\งานสุขภาพปฐมภูมิ\พชอ.ปากชม\พชอ 2565 ปากชม\ภาพ พชอ 2565\1649811216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859506" cy="21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WORK 2565  SS\งานสุขภาพปฐมภูมิ\พชอ.ปากชม\พชอ 2565 ปากชม\ภาพ พชอ 2565\1649811216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58" y="1700808"/>
            <a:ext cx="3231649" cy="23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WORK 2565  SS\งานสุขภาพปฐมภูมิ\พชอ.ปากชม\พชอ 2565 ปากชม\ภาพ พชอ 2565\1649811229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66" y="4164641"/>
            <a:ext cx="3556437" cy="2667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WORK 2565  SS\งานสุขภาพปฐมภูมิ\พชอ.ปากชม\พชอ 2565 ปากชม\ภาพ พชอ 2565\16498113505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42321"/>
            <a:ext cx="2430424" cy="18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WORK 2565  SS\งานสุขภาพปฐมภูมิ\พชอ.ปากชม\พชอ 2565 ปากชม\ภาพ พชอ 2565\16498113511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14" y="4853799"/>
            <a:ext cx="2517894" cy="1887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2051720" y="764704"/>
            <a:ext cx="79208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ซ้อมแผนระงับเหตุในโรงพยาบาล</a:t>
            </a:r>
          </a:p>
        </p:txBody>
      </p:sp>
    </p:spTree>
    <p:extLst>
      <p:ext uri="{BB962C8B-B14F-4D97-AF65-F5344CB8AC3E}">
        <p14:creationId xmlns:p14="http://schemas.microsoft.com/office/powerpoint/2010/main" val="2196961527"/>
      </p:ext>
    </p:extLst>
  </p:cSld>
  <p:clrMapOvr>
    <a:masterClrMapping/>
  </p:clrMapOvr>
  <p:transition spd="med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วาระที่ 1 เรื่องประธานแจ้งที่ประชุมทราบ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ADC5088-FD31-ED1F-9541-6E502BB19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96" y="909884"/>
            <a:ext cx="4190256" cy="242944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8672D7D-663E-2FE9-1421-CF70B2A64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9" y="3546611"/>
            <a:ext cx="2646628" cy="264662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6328C4A-1359-D85E-A627-4E05E6DE5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" b="92381" l="9416" r="89869">
                        <a14:foregroundMark x1="10059" y1="71113" x2="6787" y2="78269"/>
                        <a14:foregroundMark x1="6787" y1="78269" x2="12305" y2="85361"/>
                        <a14:foregroundMark x1="12305" y1="85361" x2="19922" y2="85621"/>
                        <a14:foregroundMark x1="19922" y1="85621" x2="22754" y2="78725"/>
                        <a14:foregroundMark x1="22754" y1="78725" x2="19727" y2="70787"/>
                        <a14:foregroundMark x1="19727" y1="70787" x2="14063" y2="69291"/>
                        <a14:foregroundMark x1="14063" y1="69291" x2="9521" y2="71568"/>
                        <a14:foregroundMark x1="18701" y1="60052" x2="14111" y2="63826"/>
                        <a14:foregroundMark x1="14111" y1="63826" x2="14063" y2="63956"/>
                        <a14:foregroundMark x1="18066" y1="24528" x2="17090" y2="3448"/>
                        <a14:foregroundMark x1="17090" y1="3448" x2="36865" y2="4229"/>
                        <a14:foregroundMark x1="36865" y1="4229" x2="42236" y2="18608"/>
                        <a14:foregroundMark x1="42236" y1="18608" x2="42383" y2="22381"/>
                        <a14:foregroundMark x1="45264" y1="976" x2="43945" y2="23682"/>
                        <a14:foregroundMark x1="43945" y1="23682" x2="41699" y2="26350"/>
                        <a14:foregroundMark x1="65554" y1="40317" x2="93564" y2="54921"/>
                        <a14:foregroundMark x1="93564" y1="54921" x2="95471" y2="79524"/>
                        <a14:foregroundMark x1="95471" y1="79524" x2="79499" y2="94921"/>
                        <a14:foregroundMark x1="79499" y1="94921" x2="45888" y2="92381"/>
                        <a14:foregroundMark x1="45888" y1="92381" x2="46007" y2="88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28"/>
          <a:stretch/>
        </p:blipFill>
        <p:spPr>
          <a:xfrm>
            <a:off x="5111552" y="938719"/>
            <a:ext cx="4032448" cy="237177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0816A16-07C2-43E7-0DF0-3C2641284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21" y="2616650"/>
            <a:ext cx="2965987" cy="419517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BF548C6-7272-AAE0-058D-EA10AAD72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738" y="3192827"/>
            <a:ext cx="2415890" cy="161367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A0ED1F5-7226-2444-6EAE-077126F3FC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0" r="4308"/>
          <a:stretch/>
        </p:blipFill>
        <p:spPr>
          <a:xfrm>
            <a:off x="5959848" y="4929180"/>
            <a:ext cx="3150871" cy="15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4348" y="357166"/>
            <a:ext cx="7500990" cy="830997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ซ้อมแผนรับอุบัติเหตุ ณ จุดเกิดเหตุ</a:t>
            </a:r>
          </a:p>
        </p:txBody>
      </p:sp>
      <p:pic>
        <p:nvPicPr>
          <p:cNvPr id="2050" name="Picture 2" descr="D:\WORK 2565  SS\งานสุขภาพปฐมภูมิ\พชอ.ปากชม\ภาพ พชอ\55917850_2146400978772170_123663025829209702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747090" cy="18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 2565  SS\งานสุขภาพปฐมภูมิ\พชอ.ปากชม\ภาพ พชอ\54518541_2146401068772161_3160740542787092480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7"/>
            <a:ext cx="2783189" cy="18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ORK 2565  SS\งานสุขภาพปฐมภูมิ\พชอ.ปากชม\ภาพ พชอ\55641882_2146418515437083_679260083286599270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9"/>
            <a:ext cx="2808313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งาน The S\พชอ.ปากชม\eeeemmmsss\115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2" y="3384100"/>
            <a:ext cx="3888432" cy="29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งาน The S\พชอ.ปากชม\eeeemmmsss\1151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40" y="3401747"/>
            <a:ext cx="3912218" cy="29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45397"/>
      </p:ext>
    </p:extLst>
  </p:cSld>
  <p:clrMapOvr>
    <a:masterClrMapping/>
  </p:clrMapOvr>
  <p:transition spd="med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467544" y="620890"/>
            <a:ext cx="79208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13.</a:t>
            </a:r>
            <a:r>
              <a:rPr lang="th-TH" sz="4000" b="1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การด่านชุมชนช่วงเทศกาล</a:t>
            </a:r>
          </a:p>
        </p:txBody>
      </p:sp>
      <p:pic>
        <p:nvPicPr>
          <p:cNvPr id="7171" name="Picture 3" descr="D:\WORK 2565  SS\งานสุขภาพปฐมภูมิ\พชอ.ปากชม\พชอ 2565 ปากชม\ภาพ พชอ 2565\1649925106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97" y="1656835"/>
            <a:ext cx="2952899" cy="22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WORK 2565  SS\งานสุขภาพปฐมภูมิ\พชอ.ปากชม\พชอ 2565 ปากชม\ภาพ พชอ 2565\1649834211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13" y="1700808"/>
            <a:ext cx="2838339" cy="21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WORK 2565  SS\งานสุขภาพปฐมภูมิ\พชอ.ปากชม\พชอ 2565 ปากชม\ภาพ พชอ 2565\1649811189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r="23134"/>
          <a:stretch/>
        </p:blipFill>
        <p:spPr bwMode="auto">
          <a:xfrm>
            <a:off x="107504" y="4267311"/>
            <a:ext cx="2880320" cy="184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WORK 2565  SS\งานสุขภาพปฐมภูมิ\พชอ.ปากชม\พชอ 2565 ปากชม\ภาพ พชอ 2565\1649811189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24271"/>
            <a:ext cx="3010767" cy="22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WORK 2565  SS\งานสุขภาพปฐมภูมิ\พชอ.ปากชม\พชอ 2565 ปากชม\ภาพ พชอ 2565\16498111678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39" y="4267311"/>
            <a:ext cx="2819962" cy="21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WORK 2565  SS\งานสุขภาพปฐมภูมิ\พชอ.ปากชม\พชอ 2565 ปากชม\ภาพ พชอ 2565\16498111758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3" y="1700807"/>
            <a:ext cx="2840261" cy="21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02608"/>
      </p:ext>
    </p:extLst>
  </p:cSld>
  <p:clrMapOvr>
    <a:masterClrMapping/>
  </p:clrMapOvr>
  <p:transition spd="med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827584" y="251560"/>
            <a:ext cx="7920880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เข้มงวดวินัยจราจร และทำข้อตกลงในชุมชน</a:t>
            </a:r>
          </a:p>
        </p:txBody>
      </p:sp>
      <p:pic>
        <p:nvPicPr>
          <p:cNvPr id="15363" name="Picture 3" descr="D:\WORK 2565  SS\งานสุขภาพปฐมภูมิ\พชอ.ปากชม\พชอ 2565 ปากชม\ภาพ พชอ 2565\พชอ012565\271150299_2687939921352197_288998141749407494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07" y="2898738"/>
            <a:ext cx="2860306" cy="21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WORK 2565  SS\งานสุขภาพปฐมภูมิ\พชอ.ปากชม\พชอ 2565 ปากชม\ภาพ พชอ 2565\พชอ012565\278192400_3203114879922755_198174034487161349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6172907" y="5098208"/>
            <a:ext cx="2860305" cy="17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WORK 2565  SS\งานสุขภาพปฐมภูมิ\พชอ.ปากชม\พชอ 2565 ปากชม\ภาพ พชอ 2565\พชอ012565\275958600_276422224676122_873179767192968299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18" y="966893"/>
            <a:ext cx="3783211" cy="17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WORK 2565  SS\งานสุขภาพปฐมภูมิ\พชอ.ปากชม\พชอ 2565 ปากชม\ภาพ พชอ 2565\พชอ012565\277175204_278415654476779_776236977569944969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" y="2898738"/>
            <a:ext cx="3180319" cy="23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WORK 2565  SS\งานสุขภาพปฐมภูมิ\พชอ.ปากชม\พชอ 2565 ปากชม\ภาพ พชอ 2565\พชอ012565\277218311_276422298009448_292260512955077672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" y="1023823"/>
            <a:ext cx="3783211" cy="17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D:\WORK 2565  SS\งานสุขภาพปฐมภูมิ\พชอ.ปากชม\พชอ 2565 ปากชม\ภาพ พชอ 2565\พชอ012565\277230555_276422111342800_7456150613669492878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55" y="2301155"/>
            <a:ext cx="3399938" cy="17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D:\WORK 2565  SS\งานสุขภาพปฐมภูมิ\พชอ.ปากชม\พชอ 2565 ปากชม\ภาพ พชอ 2565\พชอ012565\S__370770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3"/>
          <a:stretch/>
        </p:blipFill>
        <p:spPr bwMode="auto">
          <a:xfrm>
            <a:off x="103757" y="5325956"/>
            <a:ext cx="3168752" cy="141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:\WORK 2565  SS\งานสุขภาพปฐมภูมิ\พชอ.ปากชม\พชอ 2565 ปากชม\ภาพ พชอ 2565\พชอ012565\S__37077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/>
          <a:stretch/>
        </p:blipFill>
        <p:spPr bwMode="auto">
          <a:xfrm>
            <a:off x="3292587" y="4569906"/>
            <a:ext cx="2880320" cy="181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44634"/>
      </p:ext>
    </p:extLst>
  </p:cSld>
  <p:clrMapOvr>
    <a:masterClrMapping/>
  </p:clrMapOvr>
  <p:transition spd="med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827584" y="404664"/>
            <a:ext cx="8208912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อำนวยความสะดวก  เฝ้าระวัง งานบุญ ประเพณี</a:t>
            </a:r>
          </a:p>
        </p:txBody>
      </p:sp>
      <p:pic>
        <p:nvPicPr>
          <p:cNvPr id="15364" name="Picture 4" descr="D:\WORK 2565  SS\งานสุขภาพปฐมภูมิ\พชอ.ปากชม\พชอ 2565 ปากชม\ภาพ พชอ 2565\พชอ012565\271192050_2688664974613025_232570040867736991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5" y="4326863"/>
            <a:ext cx="2946679" cy="21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WORK 2565  SS\งานสุขภาพปฐมภูมิ\พชอ.ปากชม\พชอ 2565 ปากชม\ภาพ พชอ 2565\พชอ012565\271731079_2697867477026108_406016223300286748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4480"/>
            <a:ext cx="2921152" cy="21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D:\WORK 2565  SS\งานสุขภาพปฐมภูมิ\พชอ.ปากชม\พชอ 2565 ปากชม\ภาพ พชอ 2565\พชอ012565\277574592_283335323984812_4527720929065564226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4"/>
          <a:stretch/>
        </p:blipFill>
        <p:spPr bwMode="auto">
          <a:xfrm>
            <a:off x="3131840" y="4267711"/>
            <a:ext cx="2884399" cy="22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D:\WORK 2565  SS\งานสุขภาพปฐมภูมิ\พชอ.ปากชม\พชอ 2565 ปากชม\ภาพ พชอ 2565\พชอ012565\S__37077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888432" cy="29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WORK 2565  SS\งานสุขภาพปฐมภูมิ\พชอ.ปากชม\พชอ 2565 ปากชม\ภาพ พชอ 2565\S__38256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10104"/>
            <a:ext cx="3897363" cy="292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39223"/>
      </p:ext>
    </p:extLst>
  </p:cSld>
  <p:clrMapOvr>
    <a:masterClrMapping/>
  </p:clrMapOvr>
  <p:transition spd="med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19486" y="357165"/>
            <a:ext cx="7500990" cy="769441"/>
          </a:xfrm>
          <a:prstGeom prst="rect">
            <a:avLst/>
          </a:prstGeom>
          <a:noFill/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Cordia New" pitchFamily="34" charset="-34"/>
              </a:rPr>
              <a:t>ผลการดำเนินงานป้องกันและลดอุบัติเหตุ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486" y="1320822"/>
            <a:ext cx="781980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ปี 2566  มีผู้บาดเจ็บ 94 ราย  </a:t>
            </a:r>
            <a:r>
              <a:rPr lang="th-TH" sz="4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เสียชีวิต 6  ราย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C70677C-CBCD-4A0F-BBF0-5949754A55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2"/>
          <a:stretch/>
        </p:blipFill>
        <p:spPr bwMode="auto">
          <a:xfrm>
            <a:off x="179512" y="4399376"/>
            <a:ext cx="3237351" cy="23000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63A270C-8E29-CEEC-6A68-74804323E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6"/>
          <a:stretch/>
        </p:blipFill>
        <p:spPr bwMode="auto">
          <a:xfrm>
            <a:off x="3538086" y="4296143"/>
            <a:ext cx="2189053" cy="2403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CF5BC76-7C44-AE66-D024-CF7659B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5"/>
          <a:stretch/>
        </p:blipFill>
        <p:spPr bwMode="auto">
          <a:xfrm>
            <a:off x="5796136" y="4296142"/>
            <a:ext cx="3237352" cy="240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9F3E603-3860-0DF4-75D7-ED5B56AE2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68" y="2230996"/>
            <a:ext cx="2865120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62F2B06-B328-D143-7C2F-3FB5B0702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03" y="2346316"/>
            <a:ext cx="2737413" cy="205306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DCDF514-0DF9-E224-97A6-707AFBA4B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3" y="2248488"/>
            <a:ext cx="2728675" cy="20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4227"/>
      </p:ext>
    </p:extLst>
  </p:cSld>
  <p:clrMapOvr>
    <a:masterClrMapping/>
  </p:clrMapOvr>
  <p:transition spd="med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33301"/>
            <a:ext cx="914400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H K2D July8" pitchFamily="2" charset="-34"/>
                <a:cs typeface="TH K2D July8" pitchFamily="2" charset="-34"/>
              </a:rPr>
              <a:t>ปัญหาอุปสรรค โอกาสพัฒนา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971600" y="910607"/>
            <a:ext cx="7704856" cy="406264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1.ส่งเสริมการดำเนินงานประเพณีปลอดเหล้า เมาไม่ขับ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2.เครือข่ายส่งต่อยังไม่ครบทุก อปท.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3.อาสากู้ชีพ ไม่ได้ดำเนินการต่อเนื่องมีอาชีพที่ต้องทำ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พัฒนาระบบการสื่อสาร รายงานเหตุ (บางพื้นที่ไม่มีสัญญาณในการติดต่อ สื่อสาร)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5.ไม่มีเครื่องตัดถ่างในการช่วยเหลือผู้ประสบเหตุ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6. การแจ้งเหตุ 1669  ไม่แจ้งขนาน 191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7.พฤติกรรมการขับขี่รถเร็ว/เมาแล้วขับ</a:t>
            </a:r>
          </a:p>
        </p:txBody>
      </p:sp>
      <p:pic>
        <p:nvPicPr>
          <p:cNvPr id="9218" name="Picture 2" descr="D:\WORK 2565  SS\งานสุขภาพปฐมภูมิ\พชอ.ปากชม\พชอ 2565 ปากชม\ภาพ พชอ 2565\ประชุม อนุ\LINE_ALBUM_ประชุมคณะอนุกรรมการ พชอ. อำเภอปากชม 19765_220811_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/>
          <a:stretch/>
        </p:blipFill>
        <p:spPr bwMode="auto">
          <a:xfrm>
            <a:off x="198883" y="4796456"/>
            <a:ext cx="2860949" cy="19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WORK 2565  SS\งานสุขภาพปฐมภูมิ\พชอ.ปากชม\พชอ 2565 ปากชม\ภาพ พชอ 2565\พชอ012565\15B099CB-2C9E-4A52-B357-7CE9137AAE8B-L0-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61" y="4811825"/>
            <a:ext cx="2566467" cy="1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WORK 2565  SS\งานสุขภาพปฐมภูมิ\พชอ.ปากชม\พชอ 2565 ปากชม\ภาพ พชอ 2565\พชอ012565\1252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5816"/>
          <a:stretch/>
        </p:blipFill>
        <p:spPr bwMode="auto">
          <a:xfrm>
            <a:off x="5796136" y="4796456"/>
            <a:ext cx="3204864" cy="19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B42BCEB-E23C-F959-C4B8-F394F7AFB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52" y="1874540"/>
            <a:ext cx="3991926" cy="299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187194"/>
            <a:ext cx="8280920" cy="191683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6000" dirty="0">
                <a:ln w="11430"/>
                <a:solidFill>
                  <a:srgbClr val="00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</a:t>
            </a:r>
            <a:br>
              <a:rPr lang="th-TH" sz="6000" dirty="0">
                <a:ln w="11430"/>
                <a:solidFill>
                  <a:srgbClr val="00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dirty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การดูแลผู้ด้อยโอกาส</a:t>
            </a:r>
            <a:endParaRPr lang="th-TH" sz="8000" b="0" dirty="0">
              <a:ln w="11430"/>
              <a:solidFill>
                <a:srgbClr val="0033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DA722FB-19AA-5170-BD60-FD23F7402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9" y="4410550"/>
            <a:ext cx="4513912" cy="24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ABC080F-EE6E-8D69-FA3F-49ECAB4C8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8" y="4302122"/>
            <a:ext cx="4445432" cy="250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062401"/>
      </p:ext>
    </p:extLst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กลุ่มป่วยดูแลโดย</a:t>
            </a:r>
            <a:r>
              <a:rPr lang="th-TH" sz="4000" b="1" dirty="0" err="1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ทีมสห</a:t>
            </a:r>
            <a:r>
              <a:rPr lang="th-TH" sz="40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วิชาชีพ </a:t>
            </a:r>
            <a:r>
              <a:rPr lang="th-TH" sz="4000" b="1" dirty="0" err="1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คป</a:t>
            </a:r>
            <a:r>
              <a:rPr lang="th-TH" sz="40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สอ.ปากชม</a:t>
            </a:r>
          </a:p>
        </p:txBody>
      </p:sp>
      <p:pic>
        <p:nvPicPr>
          <p:cNvPr id="17410" name="Picture 2" descr="D:\WORK 2565  SS\งานสุขภาพปฐมภูมิ\พชอ.ปากชม\พชอ 2565 ปากชม\ภาพ พชอ 2565\LINE_ALBUM_เคสเยี่ยมบ้าน_๒๑๐๙๑๖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74" y="1135054"/>
            <a:ext cx="3730670" cy="27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WORK 2565  SS\งานสุขภาพปฐมภูมิ\พชอ.ปากชม\พชอ 2565 ปากชม\ภาพ พชอ 2565\LINE_ALBUM_150364เยี่ยมนางงทิพย์_๒๑๑๐๐๕_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/>
          <a:stretch/>
        </p:blipFill>
        <p:spPr bwMode="auto">
          <a:xfrm>
            <a:off x="1115616" y="1124744"/>
            <a:ext cx="270218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WORK 2565  SS\งานสุขภาพปฐมภูมิ\พชอ.ปากชม\พชอ 2565 ปากชม\ภาพ พชอ 2565\LINE_ALBUM_2652563 BE_๒๑๑๐๐๕_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1"/>
          <a:stretch/>
        </p:blipFill>
        <p:spPr bwMode="auto">
          <a:xfrm>
            <a:off x="431736" y="4058490"/>
            <a:ext cx="2535438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WORK 2565  SS\งานสุขภาพปฐมภูมิ\พชอ.ปากชม\พชอ 2565 ปากชม\ภาพ พชอ 2565\timeline_20210903_1356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27" y="4068800"/>
            <a:ext cx="1988114" cy="25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WORK 2565  SS\งานสุขภาพปฐมภูมิ\พชอ.ปากชม\พชอ 2565 ปากชม\ภาพ พชอ 2565\timeline_20210930_1819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4"/>
          <a:stretch/>
        </p:blipFill>
        <p:spPr bwMode="auto">
          <a:xfrm>
            <a:off x="3131601" y="4050850"/>
            <a:ext cx="3714799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686" y="389508"/>
            <a:ext cx="914400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400" dirty="0"/>
              <a:t>   กลุ่มยากจนด้อยโอกาสเยี่ยมโดยอำเภอและเครือข่าย</a:t>
            </a:r>
            <a:br>
              <a:rPr lang="th-TH" sz="4400" dirty="0"/>
            </a:br>
            <a:r>
              <a:rPr lang="th-TH" sz="4400" dirty="0"/>
              <a:t>โดยใช้หลัก 4 ท (ทัศนคติ ทักษะ ทรัพยากร ทางออก)</a:t>
            </a:r>
            <a:endParaRPr lang="th-TH" sz="4400" b="1" dirty="0">
              <a:solidFill>
                <a:srgbClr val="002060"/>
              </a:solidFill>
              <a:latin typeface="TH K2D July8" pitchFamily="2" charset="-34"/>
              <a:cs typeface="TH K2D July8" pitchFamily="2" charset="-34"/>
            </a:endParaRPr>
          </a:p>
        </p:txBody>
      </p:sp>
      <p:pic>
        <p:nvPicPr>
          <p:cNvPr id="18438" name="Picture 6" descr="D:\WORK 2565  SS\งานสุขภาพปฐมภูมิ\พชอ.ปากชม\พชอ 2565 ปากชม\283161401_127370869950480_98501817826573326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6" y="4399594"/>
            <a:ext cx="2794422" cy="21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WORK 2565  SS\งานสุขภาพปฐมภูมิ\พชอ.ปากชม\พชอ 2565 ปากชม\277363731_123417216947382_149868168590729452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31" y="2039116"/>
            <a:ext cx="3059833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D:\WORK 2565  SS\งานสุขภาพปฐมภูมิ\พชอ.ปากชม\พชอ 2565 ปากชม\277368948_123417133614057_261838767061559711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67" y="4581128"/>
            <a:ext cx="2855097" cy="20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4DA454-8B92-6B34-D90D-67C31FAF66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3"/>
          <a:stretch/>
        </p:blipFill>
        <p:spPr>
          <a:xfrm>
            <a:off x="3215148" y="1911296"/>
            <a:ext cx="2749724" cy="225909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7B018FB-8856-A84E-9B7D-15AE35685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" y="2043333"/>
            <a:ext cx="3035751" cy="227732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1CE506C-7D1A-E705-DB3B-A14F1C60F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06" y="4369333"/>
            <a:ext cx="3101230" cy="23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260650"/>
            <a:ext cx="914400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400" dirty="0"/>
              <a:t>เยี่ยมดูแลผู้ป่วยในพระราชานุเคราะห์ 13 ราย</a:t>
            </a:r>
            <a:br>
              <a:rPr lang="th-TH" sz="4400" dirty="0"/>
            </a:br>
            <a:endParaRPr lang="th-TH" sz="4400" b="1" dirty="0">
              <a:solidFill>
                <a:srgbClr val="002060"/>
              </a:solidFill>
              <a:latin typeface="TH K2D July8" pitchFamily="2" charset="-34"/>
              <a:cs typeface="TH K2D July8" pitchFamily="2" charset="-34"/>
            </a:endParaRPr>
          </a:p>
        </p:txBody>
      </p:sp>
      <p:pic>
        <p:nvPicPr>
          <p:cNvPr id="19458" name="Picture 2" descr="D:\WORK 2565  SS\งานสุขภาพปฐมภูมิ\เยี่ยมผู้ป่วยราชานุเคราะห์\LINE_ALBUM_16665_220616_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3954029"/>
            <a:ext cx="3168352" cy="2375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WORK 2565  SS\งานสุขภาพปฐมภูมิ\เยี่ยมผู้ป่วยราชานุเคราะห์\288699269_136793289008238_787219165761371591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94" y="1737973"/>
            <a:ext cx="3096510" cy="232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WORK 2565  SS\งานสุขภาพปฐมภูมิ\เยี่ยมผู้ป่วยราชานุเคราะห์\288788762_136793382341562_339229806747107373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8" y="4437112"/>
            <a:ext cx="2954074" cy="221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WORK 2565  SS\งานสุขภาพปฐมภูมิ\เยี่ยมผู้ป่วยราชานุเคราะห์\288814037_136793259008241_9178243494954121973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60" y="4437112"/>
            <a:ext cx="2954074" cy="221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WORK 2565  SS\งานสุขภาพปฐมภูมิ\เยี่ยมผู้ป่วยราชานุเคราะห์\288916563_136793532341547_3098701607543960168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52" y="1212944"/>
            <a:ext cx="2954074" cy="221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D:\WORK 2565  SS\งานสุขภาพปฐมภูมิ\เยี่ยมผู้ป่วยราชานุเคราะห์\LINE_ALBUM_16665_220616_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" y="1823340"/>
            <a:ext cx="2984732" cy="2237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วาระที่ 1 เรื่องประธานแจ้งที่ประชุมทราบ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43DA53F-24FC-4D48-C605-72EEFD63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6"/>
          <a:stretch/>
        </p:blipFill>
        <p:spPr>
          <a:xfrm>
            <a:off x="1679166" y="1081387"/>
            <a:ext cx="5832648" cy="320281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B3690C4-286F-CB20-0859-BA0105E56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8"/>
          <a:stretch/>
        </p:blipFill>
        <p:spPr>
          <a:xfrm>
            <a:off x="1784291" y="4192836"/>
            <a:ext cx="5758306" cy="24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60865"/>
            <a:ext cx="8280920" cy="156793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5400" dirty="0">
                <a:ln w="11430"/>
                <a:solidFill>
                  <a:srgbClr val="00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ผลการดำเนินงาน</a:t>
            </a:r>
            <a:br>
              <a:rPr lang="th-TH" sz="5400" dirty="0">
                <a:ln w="11430"/>
                <a:solidFill>
                  <a:srgbClr val="00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dirty="0">
                <a:ln w="11430"/>
                <a:solidFill>
                  <a:srgbClr val="0000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การดูแลผู้ป่วยจิตเวชป้องกันการฆ่าตัวตาย</a:t>
            </a:r>
            <a:endParaRPr lang="th-TH" sz="7200" b="0" dirty="0">
              <a:ln w="11430"/>
              <a:solidFill>
                <a:srgbClr val="0000CC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7748350-5189-F2EB-C818-B3F7C42D9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9" t="27600" r="46850" b="26200"/>
          <a:stretch/>
        </p:blipFill>
        <p:spPr>
          <a:xfrm>
            <a:off x="1331640" y="1563278"/>
            <a:ext cx="7308542" cy="4385125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D4B0ADC1-4079-651E-8C75-2E80353ADA20}"/>
              </a:ext>
            </a:extLst>
          </p:cNvPr>
          <p:cNvSpPr/>
          <p:nvPr/>
        </p:nvSpPr>
        <p:spPr>
          <a:xfrm>
            <a:off x="467544" y="5843028"/>
            <a:ext cx="8280920" cy="954107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ผู้ป่วยจิตเวชฆ่าตัวตาย 8 ราย  (ร้อยละ 1.41) ในปี 2565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ปัญหาญาติเครียด คนในชุมชนวิตกกังวล คลุ้มคลั่งอาละวาด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31 ราย (ร้อยละ 5.45)</a:t>
            </a:r>
            <a:endParaRPr lang="th-T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7227559"/>
      </p:ext>
    </p:extLst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3CBAE765-5995-E150-1897-C16C22C3E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42" y="4020491"/>
            <a:ext cx="1893881" cy="141977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A56DEC0-53A8-0E9F-EF09-4CD6D9D0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24662"/>
          <a:stretch/>
        </p:blipFill>
        <p:spPr>
          <a:xfrm>
            <a:off x="827584" y="5221302"/>
            <a:ext cx="2955836" cy="1636697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258582" y="2793672"/>
            <a:ext cx="3119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การดูแลผู้ป่วยจิตเวช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827584" y="3359250"/>
            <a:ext cx="2830347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ป้องกันผู้ป่วยรายใหม่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818082" y="3432997"/>
            <a:ext cx="4026330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ติดตามรักษาผู้ป่วยให้มีประสิทธิภาพ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428122" y="2269011"/>
            <a:ext cx="4487334" cy="461665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พัฒนาเครือข่ายดูแล รณรงค์ป้องกันยาเสพติด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41238" y="2377539"/>
            <a:ext cx="3292783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คัดกรองสุขภาพจิตกลุ่มวัย</a:t>
            </a:r>
            <a:endParaRPr lang="th-TH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E5BCF80-1052-34A7-E193-5FD6146C0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8" y="97927"/>
            <a:ext cx="1582040" cy="119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DF8AC-B8A4-F7F4-BE99-0620A251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9741" t="23032" r="31454" b="10995"/>
          <a:stretch>
            <a:fillRect/>
          </a:stretch>
        </p:blipFill>
        <p:spPr bwMode="auto">
          <a:xfrm>
            <a:off x="2049630" y="97926"/>
            <a:ext cx="1707259" cy="115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C9FED0D-CD5A-CDC9-6E6D-7929ED6B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278" y="1311487"/>
            <a:ext cx="1303097" cy="97596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B72ED50-D5DC-07C5-1570-E71386133D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>
          <a:xfrm>
            <a:off x="245941" y="3972557"/>
            <a:ext cx="2226674" cy="129464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ED590FB-21AB-16B5-1BBF-76A49D12C3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9" y="3997951"/>
            <a:ext cx="1916560" cy="128936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B616602-66AE-8BC4-6D5C-943E06F603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64" y="4004537"/>
            <a:ext cx="1113839" cy="1484784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B877E8A-C6BC-4790-79C8-F17309253A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r="8766" b="23893"/>
          <a:stretch/>
        </p:blipFill>
        <p:spPr>
          <a:xfrm>
            <a:off x="7847091" y="4020491"/>
            <a:ext cx="1068365" cy="1398270"/>
          </a:xfrm>
          <a:prstGeom prst="rect">
            <a:avLst/>
          </a:prstGeom>
        </p:spPr>
      </p:pic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A48F2991-034D-AE10-BB44-B43D1D24BB40}"/>
              </a:ext>
            </a:extLst>
          </p:cNvPr>
          <p:cNvSpPr/>
          <p:nvPr/>
        </p:nvSpPr>
        <p:spPr>
          <a:xfrm>
            <a:off x="4034173" y="5580034"/>
            <a:ext cx="4990700" cy="954107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ไม่พบผู้ป่วยจิตเวชฆ่าตัวตาย 0 ราย</a:t>
            </a:r>
            <a:b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คลุ้มคลั่งอาละวาด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8 ราย รักษาต่อเนื่องทุกราย </a:t>
            </a:r>
            <a:endParaRPr lang="th-T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56D9631-2CF0-C995-7A8B-8DBBD6C56B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25" r="24914" b="5888"/>
          <a:stretch/>
        </p:blipFill>
        <p:spPr>
          <a:xfrm>
            <a:off x="5387113" y="46948"/>
            <a:ext cx="2548152" cy="114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99A5099-966E-529F-9448-1EF26E9BA3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8" r="3905" b="8762"/>
          <a:stretch/>
        </p:blipFill>
        <p:spPr>
          <a:xfrm>
            <a:off x="6436582" y="1015293"/>
            <a:ext cx="2647291" cy="122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2881DDE-65D3-C969-F3A1-E1314EC743B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" b="-1"/>
          <a:stretch/>
        </p:blipFill>
        <p:spPr>
          <a:xfrm>
            <a:off x="4777114" y="1096025"/>
            <a:ext cx="1499320" cy="114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4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kondd\OneDrive\เอกสาร\279909272_393852776109361_4018009152581914736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/>
          <a:stretch/>
        </p:blipFill>
        <p:spPr bwMode="auto">
          <a:xfrm>
            <a:off x="6981212" y="117240"/>
            <a:ext cx="1939005" cy="12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ondd\OneDrive\เอกสาร\287948658_429773265850645_418141915330981596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6" y="1410581"/>
            <a:ext cx="1568112" cy="11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181192" y="3000088"/>
            <a:ext cx="3119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การดำเนินงานอาหารปลอดภัย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68185" y="3774088"/>
            <a:ext cx="2830347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การส่งเสริมการดำเนินงาน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5962809" y="3831050"/>
            <a:ext cx="2398299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กำกับ ติดตามผลงาน</a:t>
            </a:r>
          </a:p>
        </p:txBody>
      </p:sp>
      <p:pic>
        <p:nvPicPr>
          <p:cNvPr id="1026" name="Picture 2" descr="C:\Users\kondd\OneDrive\เอกสาร\647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 r="9892"/>
          <a:stretch/>
        </p:blipFill>
        <p:spPr bwMode="auto">
          <a:xfrm>
            <a:off x="2206951" y="1524597"/>
            <a:ext cx="1824545" cy="108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ndd\OneDrive\เอกสาร\1449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" b="21833"/>
          <a:stretch/>
        </p:blipFill>
        <p:spPr bwMode="auto">
          <a:xfrm>
            <a:off x="2163487" y="5323201"/>
            <a:ext cx="1653171" cy="15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ndd\OneDrive\เอกสาร\1457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2" y="4382760"/>
            <a:ext cx="1391712" cy="10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ndd\OneDrive\เอกสาร\1457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1"/>
          <a:stretch/>
        </p:blipFill>
        <p:spPr bwMode="auto">
          <a:xfrm>
            <a:off x="2107544" y="4316766"/>
            <a:ext cx="1653171" cy="9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ndd\OneDrive\เอกสาร\1449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7" y="5373876"/>
            <a:ext cx="1653170" cy="14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ndd\OneDrive\เอกสาร\LINE_ALBUM_ประชุมประจำเดือน_2206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12" y="1445226"/>
            <a:ext cx="1939004" cy="12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ondd\OneDrive\เอกสาร\LINE_ALBUM_ประชุมพชอ_1.ครั้งที่165_2206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/>
          <a:stretch/>
        </p:blipFill>
        <p:spPr bwMode="auto">
          <a:xfrm>
            <a:off x="1115616" y="240695"/>
            <a:ext cx="1800200" cy="114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ondd\OneDrive\เอกสาร\279926353_393852732776032_1297232716888420668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287"/>
            <a:ext cx="1907031" cy="127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kondd\OneDrive\เอกสาร\279924915_393852636109375_4281317252688727372_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43337"/>
            <a:ext cx="1916487" cy="13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kondd\OneDrive\เอกสาร\286922495_424198433074795_7120343703314265696_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78" y="4401686"/>
            <a:ext cx="1975889" cy="148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kondd\OneDrive\เอกสาร\287071889_425708149590490_8812815921663771235_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92034"/>
            <a:ext cx="2319060" cy="13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kondd\OneDrive\เอกสาร\288453678_430448285783143_770758644052534096_n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44" y="4469891"/>
            <a:ext cx="2088804" cy="117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5706931" y="2635545"/>
            <a:ext cx="2884977" cy="461665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นำเสนอข้อมูล/สถานการณ์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294563" y="2604768"/>
            <a:ext cx="3292783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กำหนดแนวทางระดับอำเภอ</a:t>
            </a:r>
          </a:p>
        </p:txBody>
      </p:sp>
    </p:spTree>
    <p:extLst>
      <p:ext uri="{BB962C8B-B14F-4D97-AF65-F5344CB8AC3E}">
        <p14:creationId xmlns:p14="http://schemas.microsoft.com/office/powerpoint/2010/main" val="19234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8" y="55258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ผลการดำเนินงานอาหารปลอดภัย</a:t>
            </a:r>
          </a:p>
        </p:txBody>
      </p:sp>
      <p:pic>
        <p:nvPicPr>
          <p:cNvPr id="2051" name="Picture 3" descr="C:\Users\kondd\OneDrive\เอกสาร\287167503_425718576256114_3413943447891661251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6246"/>
          <a:stretch/>
        </p:blipFill>
        <p:spPr bwMode="auto">
          <a:xfrm>
            <a:off x="78387" y="766779"/>
            <a:ext cx="2909437" cy="20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ndd\OneDrive\เอกสาร\288221509_429185599242745_8530014710529066408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5"/>
          <a:stretch/>
        </p:blipFill>
        <p:spPr bwMode="auto">
          <a:xfrm>
            <a:off x="5952543" y="766779"/>
            <a:ext cx="3077787" cy="20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ondd\OneDrive\เอกสาร\287137096_426565439504761_106762951460788949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5" y="2924943"/>
            <a:ext cx="2909436" cy="20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ondd\OneDrive\เอกสาร\1383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5"/>
          <a:stretch/>
        </p:blipFill>
        <p:spPr bwMode="auto">
          <a:xfrm>
            <a:off x="6084168" y="5122864"/>
            <a:ext cx="2917530" cy="163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ondd\OneDrive\เอกสาร\messageImage_1655714427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40" y="5065861"/>
            <a:ext cx="2615805" cy="171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kondd\OneDrive\เอกสาร\messageImage_165571500568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2769"/>
          <a:stretch/>
        </p:blipFill>
        <p:spPr bwMode="auto">
          <a:xfrm>
            <a:off x="155194" y="5122864"/>
            <a:ext cx="2832629" cy="16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kondd\OneDrive\เอกสาร\279302762_388105063350799_653609479538433193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42795"/>
            <a:ext cx="2731505" cy="20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kondd\OneDrive\เอกสาร\282095470_407332528094719_2311465404388914111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17" y="2924944"/>
            <a:ext cx="2731029" cy="20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kondd\OneDrive\เอกสาร\1458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b="17068"/>
          <a:stretch/>
        </p:blipFill>
        <p:spPr bwMode="auto">
          <a:xfrm>
            <a:off x="6043614" y="2882676"/>
            <a:ext cx="2958084" cy="21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1641335" y="2861232"/>
            <a:ext cx="598955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เกษตรปลอดภัยในเกษตรกร โรงเรียน เกษตร ปศุสัตว์ พัฒนาชุมชน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082418" y="766779"/>
            <a:ext cx="2830347" cy="523220"/>
          </a:xfrm>
          <a:prstGeom prst="rect">
            <a:avLst/>
          </a:prstGeom>
          <a:solidFill>
            <a:srgbClr val="FFFF00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ส่งเสริมเกษตรปลอดภัย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1636775" y="6363333"/>
            <a:ext cx="5803924" cy="400110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สาธารณสุข ท้องถิ่นควบคุมดูแล ร้านค้า ตลาด ร้านอาหารปลอดภัยในชุมชน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17109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8" y="55258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ผลการดำเนินงานอาหารปลอดภัย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2771800" y="6352200"/>
            <a:ext cx="3384376" cy="461665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พัฒนาแหล่งอาหารตำบลยั่งยืน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C9FA7D4-13B9-AC23-F010-599ED4AD1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9481"/>
            <a:ext cx="3384377" cy="253885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D921B33-3178-8BE8-C647-B8A718AA9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69" y="2838047"/>
            <a:ext cx="4998604" cy="347970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C1D33E9-E61C-CF7F-6B35-3587D071F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1" y="875995"/>
            <a:ext cx="3384376" cy="253885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5865502-0EBB-AE57-833F-D4D7FA8E1E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/>
          <a:stretch/>
        </p:blipFill>
        <p:spPr>
          <a:xfrm>
            <a:off x="3769468" y="778085"/>
            <a:ext cx="4998603" cy="24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DC810140-B61E-7CDF-5148-5A35DDB5ED38}"/>
              </a:ext>
            </a:extLst>
          </p:cNvPr>
          <p:cNvSpPr/>
          <p:nvPr/>
        </p:nvSpPr>
        <p:spPr>
          <a:xfrm>
            <a:off x="2792813" y="3266333"/>
            <a:ext cx="2019732" cy="461665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คอนโดปลาแม่น้ำโขง</a:t>
            </a:r>
          </a:p>
        </p:txBody>
      </p:sp>
    </p:spTree>
    <p:extLst>
      <p:ext uri="{BB962C8B-B14F-4D97-AF65-F5344CB8AC3E}">
        <p14:creationId xmlns:p14="http://schemas.microsoft.com/office/powerpoint/2010/main" val="34676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1193649" y="3140968"/>
            <a:ext cx="685905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โรงเรียนและศูนย์พัฒนาเด็กเล็กได้รับการตรวจแนะนำโดย </a:t>
            </a:r>
            <a:r>
              <a:rPr lang="th-TH" sz="20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ทต</a:t>
            </a:r>
            <a:r>
              <a:rPr lang="th-TH" sz="2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./</a:t>
            </a:r>
            <a:r>
              <a:rPr lang="th-TH" sz="20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2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.และ สาธารณสุขทุกแห่ง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179512" y="6395044"/>
            <a:ext cx="8305075" cy="400110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  <a:highlight>
                  <a:srgbClr val="FFFF00"/>
                </a:highlight>
                <a:latin typeface="TH SarabunPSK" pitchFamily="34" charset="-34"/>
                <a:cs typeface="TH SarabunPSK" pitchFamily="34" charset="-34"/>
              </a:rPr>
              <a:t>ผลการสุ่มตรวจอาหารไม่พบสารปนเปื้อน แต่ยังต้องเฝ้าระวังอาหารเป็นพิษ เห็ดพิษ แพ้อาหารตามฤดูกาล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4689" r="40091" b="21587"/>
          <a:stretch/>
        </p:blipFill>
        <p:spPr bwMode="auto">
          <a:xfrm>
            <a:off x="1763688" y="3608999"/>
            <a:ext cx="5309258" cy="278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2064" r="30527" b="35555"/>
          <a:stretch/>
        </p:blipFill>
        <p:spPr bwMode="auto">
          <a:xfrm>
            <a:off x="386199" y="188640"/>
            <a:ext cx="830507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2771800" y="188640"/>
            <a:ext cx="419373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อำเภออนามัยเจริญพันธุ์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594689" y="6276521"/>
            <a:ext cx="2830347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ส่งเสริมฝากครรภ์คุณภาพ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510225" y="6211092"/>
            <a:ext cx="4026330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ดูแลกลุ่มเสี่ยงท้องวัยทีน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572000" y="1018688"/>
            <a:ext cx="4487334" cy="461665"/>
          </a:xfrm>
          <a:prstGeom prst="rect">
            <a:avLst/>
          </a:prstGeom>
          <a:solidFill>
            <a:srgbClr val="00FFFF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ส่งเสริมการดำเนินงาน </a:t>
            </a:r>
            <a:r>
              <a:rPr lang="en-US" sz="24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To Be No.1</a:t>
            </a:r>
            <a:endParaRPr lang="th-TH" sz="2400" b="1" dirty="0">
              <a:solidFill>
                <a:srgbClr val="FF006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23528" y="959109"/>
            <a:ext cx="3600400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ให้ความรู้ ทักษะชีวิต ท้องไม่พร้อม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D065C30-337A-A7D9-DA9B-345D32121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" y="1527114"/>
            <a:ext cx="2283487" cy="171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82013BB-62DE-4986-D78C-F00CB8BEE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35" y="1517719"/>
            <a:ext cx="2127872" cy="159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8E369EB-BF33-1F8F-C3FB-E60DDCB1F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365" y="2841137"/>
            <a:ext cx="2411760" cy="18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9C83B9F-EC3D-6555-C357-2E1252169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13476"/>
          <a:stretch/>
        </p:blipFill>
        <p:spPr>
          <a:xfrm>
            <a:off x="6932316" y="1539437"/>
            <a:ext cx="2178462" cy="162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5FBA6B4-C15D-C40D-1E33-2FA80A559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2" y="4783110"/>
            <a:ext cx="1939236" cy="145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BF78F80-7329-D0FB-D648-51FA1E9B8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21" y="4671630"/>
            <a:ext cx="1172897" cy="156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6553BA4-CF1B-3BC7-749D-0F34B8020D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12" y="1405783"/>
            <a:ext cx="2325214" cy="175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3C0B017-5C53-F7AF-FB3D-5BF4D974D1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5" y="3005296"/>
            <a:ext cx="2127872" cy="159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B699557-FB24-4AB6-952F-A8A6CBEF35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87" y="4627385"/>
            <a:ext cx="1759042" cy="170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1D275D6-34BB-C357-23EA-0B7BA49BD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11" y="4711937"/>
            <a:ext cx="1172897" cy="156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615A25D-EC6E-C8CC-7AAB-9B86CF0FD3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3741" y="4957366"/>
            <a:ext cx="1455474" cy="109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012B5FA-DF4D-0349-0AFE-4AF41226B4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48" y="4720541"/>
            <a:ext cx="1101104" cy="146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77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2843808" y="2498880"/>
            <a:ext cx="419373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อำเภออนามัยเจริญพันธุ์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58416" y="3329048"/>
            <a:ext cx="3471708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การดูแลห</a:t>
            </a:r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ญิงตั้งครรภ์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611328" y="3413390"/>
            <a:ext cx="4022295" cy="523220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ติดตามเยี่ยมมารดาและทารกหลังคลอด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4572000" y="1882090"/>
            <a:ext cx="4487334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นำเสนอข้อมูล/สถานการณ์ พัฒนาเครือข่ายดูแล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23528" y="1882089"/>
            <a:ext cx="4119651" cy="461665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ประชุมชี้แจงการดำเนินงานอนามัยเจริญพันธุ์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2864927-4CB1-CFD9-D31A-4108902F3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16" y="318657"/>
            <a:ext cx="3024335" cy="156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2" descr="C:\Users\kondd\OneDrive\เอกสาร\279909272_393852776109361_4018009152581914736_n.jpg">
            <a:extLst>
              <a:ext uri="{FF2B5EF4-FFF2-40B4-BE49-F238E27FC236}">
                <a16:creationId xmlns:a16="http://schemas.microsoft.com/office/drawing/2014/main" id="{7B97A4A2-539D-0D6D-76C0-CA1069CAB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/>
          <a:stretch/>
        </p:blipFill>
        <p:spPr bwMode="auto">
          <a:xfrm>
            <a:off x="3583689" y="257289"/>
            <a:ext cx="2501974" cy="1596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3D2F92F-5A58-5D6E-58A3-343FFDC37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28579"/>
            <a:ext cx="2628900" cy="159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7619FC5-8D67-4B99-617D-BB591B3D7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24405" y="4254470"/>
            <a:ext cx="2739922" cy="2283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E8B63CE-0CCF-A89E-A327-8E8E3E00D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458" y="4205922"/>
            <a:ext cx="2739922" cy="2332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2372889-2A4C-8C9B-EA88-4C634DFC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939"/>
          <a:stretch/>
        </p:blipFill>
        <p:spPr>
          <a:xfrm>
            <a:off x="284773" y="3972989"/>
            <a:ext cx="3572197" cy="233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29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F6108FF5-BA9F-4EF6-9300-A6EDC48D64BB}"/>
              </a:ext>
            </a:extLst>
          </p:cNvPr>
          <p:cNvSpPr/>
          <p:nvPr/>
        </p:nvSpPr>
        <p:spPr>
          <a:xfrm>
            <a:off x="3159269" y="188640"/>
            <a:ext cx="3119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ผลการดำเนินงาน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A73E9BB-7880-924B-006A-42E1AB363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00" r="70475" b="19201"/>
          <a:stretch/>
        </p:blipFill>
        <p:spPr>
          <a:xfrm>
            <a:off x="266676" y="2585329"/>
            <a:ext cx="3159235" cy="2238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EC7749C-65E1-5362-6D9A-EE1886ADC5A2}"/>
              </a:ext>
            </a:extLst>
          </p:cNvPr>
          <p:cNvSpPr/>
          <p:nvPr/>
        </p:nvSpPr>
        <p:spPr>
          <a:xfrm>
            <a:off x="251520" y="1048430"/>
            <a:ext cx="316835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b="1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2566 หญิงตั้งครรภ์เข้าถึงบริการและได้รับการดูแลทุกตำบล รวม 140 ราย</a:t>
            </a:r>
            <a:endParaRPr lang="th-TH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2C5B241-7A49-95AB-A9E1-76991979E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6" y="4975988"/>
            <a:ext cx="2440014" cy="182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E0B2DE2-0A12-FE8D-474E-9D3C3D8B1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89009"/>
            <a:ext cx="2689375" cy="201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770FC34-881D-06E3-88DF-5233207B7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38" t="17801" r="2750" b="24800"/>
          <a:stretch/>
        </p:blipFill>
        <p:spPr>
          <a:xfrm>
            <a:off x="3756076" y="1244323"/>
            <a:ext cx="5044386" cy="323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27C21B1A-2718-310A-80C5-2A5B6E32B635}"/>
              </a:ext>
            </a:extLst>
          </p:cNvPr>
          <p:cNvSpPr/>
          <p:nvPr/>
        </p:nvSpPr>
        <p:spPr>
          <a:xfrm>
            <a:off x="5533183" y="4653136"/>
            <a:ext cx="343130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เยี่ยมหลังคลอด 110 ราย</a:t>
            </a:r>
          </a:p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โรงเรียนมีชมรม </a:t>
            </a:r>
            <a:r>
              <a:rPr lang="en-US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 Be No.1</a:t>
            </a:r>
          </a:p>
          <a:p>
            <a:pPr algn="thaiDist"/>
            <a:r>
              <a:rPr lang="en-US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ตั้งครรภ์อายุ</a:t>
            </a:r>
            <a:r>
              <a:rPr lang="en-US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&lt;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ปี 3 ราย</a:t>
            </a:r>
          </a:p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อปท.มีโครงการและดำเนินการทุกแห่ง</a:t>
            </a:r>
          </a:p>
        </p:txBody>
      </p:sp>
    </p:spTree>
    <p:extLst>
      <p:ext uri="{BB962C8B-B14F-4D97-AF65-F5344CB8AC3E}">
        <p14:creationId xmlns:p14="http://schemas.microsoft.com/office/powerpoint/2010/main" val="1469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920" y="271523"/>
            <a:ext cx="91440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คือผลการดำเนินงานปี 2566 ที่ผ่านมาสู่การพัฒนาปี 2567</a:t>
            </a:r>
          </a:p>
        </p:txBody>
      </p:sp>
      <p:pic>
        <p:nvPicPr>
          <p:cNvPr id="2" name="Picture 2" descr="C:\Users\kondd\OneDrive\เอกสาร\95131.jpg">
            <a:extLst>
              <a:ext uri="{FF2B5EF4-FFF2-40B4-BE49-F238E27FC236}">
                <a16:creationId xmlns:a16="http://schemas.microsoft.com/office/drawing/2014/main" id="{6F342572-8898-B23B-E6F8-9F2009C45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89" t="-1101" r="21689" b="1101"/>
          <a:stretch/>
        </p:blipFill>
        <p:spPr bwMode="auto">
          <a:xfrm>
            <a:off x="4151945" y="4570203"/>
            <a:ext cx="5019076" cy="2221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7149E878-F17F-E837-25A1-95CEC7ECADA4}"/>
              </a:ext>
            </a:extLst>
          </p:cNvPr>
          <p:cNvSpPr txBox="1">
            <a:spLocks/>
          </p:cNvSpPr>
          <p:nvPr/>
        </p:nvSpPr>
        <p:spPr bwMode="auto">
          <a:xfrm>
            <a:off x="1784179" y="808576"/>
            <a:ext cx="87849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sz="4800" dirty="0">
                <a:ln w="1143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ชาวปากชม ดูแลกัน ไม่ทอดทิ้งกัน </a:t>
            </a:r>
            <a:br>
              <a:rPr lang="th-TH" sz="4800" dirty="0">
                <a:ln w="1143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th-TH" sz="4800" dirty="0">
                <a:ln w="1143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ช่วยกันพัฒนาปากชมให้ยั่งยืน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B8BEB1E-5ECE-0FD4-605F-47BD3E6E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1198" r="3678" b="19543"/>
          <a:stretch/>
        </p:blipFill>
        <p:spPr>
          <a:xfrm>
            <a:off x="30593" y="4541317"/>
            <a:ext cx="5337290" cy="22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0F9B65-9D0F-CC6C-12D8-84B5E711E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1029724"/>
            <a:ext cx="2664296" cy="199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513B925-5E9F-1E3B-66A0-1310C18FFF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0" y="2800488"/>
            <a:ext cx="3275856" cy="176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2609D7B-3D8E-4C2D-85A4-B36A8F699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46" y="2556714"/>
            <a:ext cx="3009007" cy="225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A2767CC-3C6E-7C0E-9C0F-D1B1D262F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6" y="2969539"/>
            <a:ext cx="2800315" cy="157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วาระที่ 4 เรื่องเพื่อพิจารณา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9136" y="980728"/>
            <a:ext cx="6372708" cy="6155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41275">
            <a:solidFill>
              <a:schemeClr val="accent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itchFamily="2" charset="-34"/>
                <a:cs typeface="TH K2D July8" pitchFamily="2" charset="-34"/>
              </a:rPr>
              <a:t>2.การดูแลสุขภาพช่วงอากาศร้อน และฝุ่นควัน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5321E3B-DF54-A156-0C23-696235078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84" y="5317565"/>
            <a:ext cx="1688219" cy="104949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807C2AD-CDDE-8528-F96C-7D6AF13A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5130460"/>
            <a:ext cx="3581734" cy="16732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7B9F798-D85B-0FF8-CFDA-C1E191614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602" y="1630409"/>
            <a:ext cx="6571295" cy="3305693"/>
          </a:xfrm>
          <a:prstGeom prst="rect">
            <a:avLst/>
          </a:prstGeom>
        </p:spPr>
      </p:pic>
      <p:pic>
        <p:nvPicPr>
          <p:cNvPr id="6" name="รูปภาพ 5" descr="โลโก้ หยุดเผาในพื้นที่การเกษตร ปี 2567 - ศูนย์ข่าวกรมส่งเสริมการเกษตร">
            <a:extLst>
              <a:ext uri="{FF2B5EF4-FFF2-40B4-BE49-F238E27FC236}">
                <a16:creationId xmlns:a16="http://schemas.microsoft.com/office/drawing/2014/main" id="{794339D9-9FE1-D683-8AB1-4F9A95D612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14737" r="10001" b="13158"/>
          <a:stretch/>
        </p:blipFill>
        <p:spPr bwMode="auto">
          <a:xfrm>
            <a:off x="3519350" y="5128002"/>
            <a:ext cx="1500505" cy="162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รูปภาพ 8" descr="โลโก้ หยุดเผาในพื้นที่การเกษตร ปี 2567 - ศูนย์ข่าวกรมส่งเสริมการเกษตร">
            <a:extLst>
              <a:ext uri="{FF2B5EF4-FFF2-40B4-BE49-F238E27FC236}">
                <a16:creationId xmlns:a16="http://schemas.microsoft.com/office/drawing/2014/main" id="{953F1074-FAF5-139C-5E95-04A4DE858F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14737" r="10001" b="13158"/>
          <a:stretch/>
        </p:blipFill>
        <p:spPr bwMode="auto">
          <a:xfrm>
            <a:off x="176372" y="5128002"/>
            <a:ext cx="1500505" cy="162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7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E7EFC271-B711-E3B8-DD95-41070BE35246}"/>
              </a:ext>
            </a:extLst>
          </p:cNvPr>
          <p:cNvSpPr txBox="1">
            <a:spLocks/>
          </p:cNvSpPr>
          <p:nvPr/>
        </p:nvSpPr>
        <p:spPr bwMode="auto">
          <a:xfrm>
            <a:off x="1475656" y="188640"/>
            <a:ext cx="6836296" cy="4967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kern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ปัญหาสาธารณสุข อ.ปากชม ปี 2567</a:t>
            </a: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CF930932-52A7-71CE-F383-E6BD8EA0E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39700"/>
              </p:ext>
            </p:extLst>
          </p:nvPr>
        </p:nvGraphicFramePr>
        <p:xfrm>
          <a:off x="683568" y="908720"/>
          <a:ext cx="8136904" cy="5544615"/>
        </p:xfrm>
        <a:graphic>
          <a:graphicData uri="http://schemas.openxmlformats.org/drawingml/2006/table">
            <a:tbl>
              <a:tblPr/>
              <a:tblGrid>
                <a:gridCol w="8136904">
                  <a:extLst>
                    <a:ext uri="{9D8B030D-6E8A-4147-A177-3AD203B41FA5}">
                      <a16:colId xmlns:a16="http://schemas.microsoft.com/office/drawing/2014/main" val="1225893388"/>
                    </a:ext>
                  </a:extLst>
                </a:gridCol>
              </a:tblGrid>
              <a:tr h="524471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ผู้ป่วยจิตเวชคุ้มคลั่ง อาระวาด ญาติและชุมชนวิตกกังวล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28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43738"/>
                  </a:ext>
                </a:extLst>
              </a:tr>
              <a:tr h="88762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 </a:t>
                      </a:r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อุบัติเหตุทางถนนและอุบัติเหตุทางการเกษตร รถไถพลิกคว่ำ รถซิ่งคว่ำ</a:t>
                      </a:r>
                      <a:b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(13 ต่อแสนประชากร เป้าหมาย </a:t>
                      </a:r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&lt;18</a:t>
                      </a:r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129342"/>
                  </a:ext>
                </a:extLst>
              </a:tr>
              <a:tr h="50419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 </a:t>
                      </a:r>
                      <a:r>
                        <a:rPr lang="th-TH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โรคไม่ติดต่อ (เบาหวาน ความดันโลหิตสูง  ไตวาย หลอดเลือดหัวใจ/ สมอง)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15008"/>
                  </a:ext>
                </a:extLst>
              </a:tr>
              <a:tr h="4438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 โรคติดต่อทางระบาดวิทยา 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DF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lepto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อุจจาระร่วง /อาหารเป็นพิษ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/HFM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169032"/>
                  </a:ext>
                </a:extLst>
              </a:tr>
              <a:tr h="51540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5. </a:t>
                      </a:r>
                      <a:r>
                        <a:rPr lang="th-TH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ผู้ป่วยติดเตียง</a:t>
                      </a:r>
                      <a:r>
                        <a:rPr lang="th-TH" sz="28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PC COC  </a:t>
                      </a:r>
                      <a:r>
                        <a:rPr lang="th-TH" sz="28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ผู้ด้อยโอกาส  </a:t>
                      </a:r>
                      <a:r>
                        <a:rPr lang="th-TH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ผู้สูงอายุขาดคนดูแล</a:t>
                      </a:r>
                      <a:r>
                        <a:rPr lang="th-TH" sz="28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2800" b="1" i="0" u="none" strike="noStrike" dirty="0">
                        <a:solidFill>
                          <a:srgbClr val="0070C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5708"/>
                  </a:ext>
                </a:extLst>
              </a:tr>
              <a:tr h="4438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6.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โรคทางเดินหายใจ (หอบหืด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COPD TB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750120"/>
                  </a:ext>
                </a:extLst>
              </a:tr>
              <a:tr h="4438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7. </a:t>
                      </a:r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การใช้สารเสพติด บุหรี่</a:t>
                      </a:r>
                      <a:r>
                        <a:rPr lang="th-TH" sz="28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สุรา เมท</a:t>
                      </a:r>
                      <a:r>
                        <a:rPr lang="th-TH" sz="2800" b="1" i="0" u="none" strike="noStrike" baseline="0" dirty="0" err="1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แอมเฟ</a:t>
                      </a:r>
                      <a:r>
                        <a:rPr lang="th-TH" sz="28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ตามีน</a:t>
                      </a:r>
                      <a:endParaRPr lang="th-TH" sz="28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287994"/>
                  </a:ext>
                </a:extLst>
              </a:tr>
              <a:tr h="593832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8.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โรคจากการประกอบอาชีพ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ปวดกล้ามเนื้อ  เครียด</a:t>
                      </a:r>
                      <a:endParaRPr lang="th-TH" sz="2800" b="1" i="0" u="none" strike="noStrike" dirty="0">
                        <a:solidFill>
                          <a:srgbClr val="0070C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57781"/>
                  </a:ext>
                </a:extLst>
              </a:tr>
              <a:tr h="593832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9. โรคระบบทางเดินอาหาร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(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DU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en-US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PU</a:t>
                      </a:r>
                      <a:r>
                        <a:rPr lang="th-TH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51105"/>
                  </a:ext>
                </a:extLst>
              </a:tr>
              <a:tr h="593832">
                <a:tc>
                  <a:txBody>
                    <a:bodyPr/>
                    <a:lstStyle/>
                    <a:p>
                      <a:pPr algn="l" fontAlgn="t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จมน้ำตาย หลงป่าตาย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79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028526"/>
      </p:ext>
    </p:extLst>
  </p:cSld>
  <p:clrMapOvr>
    <a:masterClrMapping/>
  </p:clrMapOvr>
  <p:transition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E22E9B2-9B28-CA9C-401C-A38E0D82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" y="332656"/>
            <a:ext cx="8992404" cy="427139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5FE58B5-78E5-7E73-D33C-09FB66FF9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4" y="4624476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A0C7A16-44C9-95AA-E322-6C1E7FCEA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35" y="461839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E0A4965-2EB0-6C26-EE42-3AC61A1EC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33199"/>
            <a:ext cx="2626480" cy="1969416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8B82DD3-972E-7A43-4BBA-05B86EBC0CA7}"/>
              </a:ext>
            </a:extLst>
          </p:cNvPr>
          <p:cNvSpPr txBox="1"/>
          <p:nvPr/>
        </p:nvSpPr>
        <p:spPr>
          <a:xfrm>
            <a:off x="395536" y="126876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66"/>
                </a:solidFill>
              </a:rPr>
              <a:t>บาดเจ็บ18  ราย  ตาย 4</a:t>
            </a:r>
          </a:p>
        </p:txBody>
      </p:sp>
    </p:spTree>
    <p:extLst>
      <p:ext uri="{BB962C8B-B14F-4D97-AF65-F5344CB8AC3E}">
        <p14:creationId xmlns:p14="http://schemas.microsoft.com/office/powerpoint/2010/main" val="2262040707"/>
      </p:ext>
    </p:extLst>
  </p:cSld>
  <p:clrMapOvr>
    <a:masterClrMapping/>
  </p:clrMapOvr>
  <p:transition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3A93862-F702-43B8-8185-3F36F1ED1F11}"/>
              </a:ext>
            </a:extLst>
          </p:cNvPr>
          <p:cNvSpPr/>
          <p:nvPr/>
        </p:nvSpPr>
        <p:spPr>
          <a:xfrm>
            <a:off x="2771800" y="188640"/>
            <a:ext cx="4948238" cy="39052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สรุปภาพรวมจำนวนผู้ป่วยจิตเภทอำเภอปากชม จังหวัดเลย</a:t>
            </a:r>
          </a:p>
        </p:txBody>
      </p:sp>
      <p:graphicFrame>
        <p:nvGraphicFramePr>
          <p:cNvPr id="9" name="ตาราง 9">
            <a:extLst>
              <a:ext uri="{FF2B5EF4-FFF2-40B4-BE49-F238E27FC236}">
                <a16:creationId xmlns:a16="http://schemas.microsoft.com/office/drawing/2014/main" id="{4EFEB95B-578F-4E7B-A701-7E9863785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325445"/>
              </p:ext>
            </p:extLst>
          </p:nvPr>
        </p:nvGraphicFramePr>
        <p:xfrm>
          <a:off x="1043608" y="764704"/>
          <a:ext cx="7308138" cy="5608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213909">
                  <a:extLst>
                    <a:ext uri="{9D8B030D-6E8A-4147-A177-3AD203B41FA5}">
                      <a16:colId xmlns:a16="http://schemas.microsoft.com/office/drawing/2014/main" val="998741539"/>
                    </a:ext>
                  </a:extLst>
                </a:gridCol>
                <a:gridCol w="2347676">
                  <a:extLst>
                    <a:ext uri="{9D8B030D-6E8A-4147-A177-3AD203B41FA5}">
                      <a16:colId xmlns:a16="http://schemas.microsoft.com/office/drawing/2014/main" val="1870814053"/>
                    </a:ext>
                  </a:extLst>
                </a:gridCol>
                <a:gridCol w="1415925">
                  <a:extLst>
                    <a:ext uri="{9D8B030D-6E8A-4147-A177-3AD203B41FA5}">
                      <a16:colId xmlns:a16="http://schemas.microsoft.com/office/drawing/2014/main" val="3651715968"/>
                    </a:ext>
                  </a:extLst>
                </a:gridCol>
                <a:gridCol w="1330628">
                  <a:extLst>
                    <a:ext uri="{9D8B030D-6E8A-4147-A177-3AD203B41FA5}">
                      <a16:colId xmlns:a16="http://schemas.microsoft.com/office/drawing/2014/main" val="651693212"/>
                    </a:ext>
                  </a:extLst>
                </a:gridCol>
              </a:tblGrid>
              <a:tr h="291692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พื้นที่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แบ่งแยกตามสี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รวม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9603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สีส้ม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สีเหลือง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600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69975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รพ.ปากชม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14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38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52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527651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โนนสมบูรณ์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53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53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888108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เชียงกลม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73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94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566770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คอนสา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36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48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78466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หาดคัมภีร์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13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005335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ห้วยเหียม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18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9172504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ห้วยบ่อ</a:t>
                      </a:r>
                      <a:r>
                        <a:rPr lang="th-TH" sz="2000" b="1" dirty="0" err="1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ซืน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61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70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17763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ห้วยพิชัย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11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44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55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184813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สงาว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31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40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314611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ชมเจริญ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17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20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962920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ห้วยอาลัย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6752E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0</a:t>
                      </a:r>
                      <a:endParaRPr lang="th-TH" sz="2000" b="1" dirty="0">
                        <a:solidFill>
                          <a:srgbClr val="F6752E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39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39</a:t>
                      </a:r>
                      <a:endParaRPr lang="th-TH" sz="20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53034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จำนวนโดยรวมทั้งอำเภอปากชม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85</a:t>
                      </a:r>
                      <a:endParaRPr lang="th-TH" sz="3200" b="1" dirty="0">
                        <a:solidFill>
                          <a:srgbClr val="FF0000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423</a:t>
                      </a:r>
                      <a:endParaRPr lang="th-TH" sz="3200" b="1" dirty="0">
                        <a:solidFill>
                          <a:srgbClr val="FF0000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508</a:t>
                      </a:r>
                      <a:endParaRPr lang="th-TH" sz="3200" b="1" dirty="0">
                        <a:solidFill>
                          <a:srgbClr val="FF0000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71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631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5E5F17-B8D4-34D6-BD25-0CA7879F5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7" y="4429846"/>
            <a:ext cx="2880320" cy="216145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3D005E9-6E81-503F-50C9-1BF1048A1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51" y="4503072"/>
            <a:ext cx="2782740" cy="208823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448A91D-D28A-A609-BD8B-6513C4BF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33514"/>
            <a:ext cx="2880320" cy="2161458"/>
          </a:xfrm>
          <a:prstGeom prst="rect">
            <a:avLst/>
          </a:prstGeom>
        </p:spPr>
      </p:pic>
      <p:pic>
        <p:nvPicPr>
          <p:cNvPr id="11" name="Picture Placeholder 15">
            <a:extLst>
              <a:ext uri="{FF2B5EF4-FFF2-40B4-BE49-F238E27FC236}">
                <a16:creationId xmlns:a16="http://schemas.microsoft.com/office/drawing/2014/main" id="{D64C8175-50C2-C457-EF9C-5AD79421B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8279"/>
          <a:stretch/>
        </p:blipFill>
        <p:spPr>
          <a:xfrm>
            <a:off x="6969704" y="266696"/>
            <a:ext cx="2076492" cy="3988587"/>
          </a:xfrm>
          <a:prstGeom prst="rect">
            <a:avLst/>
          </a:prstGeom>
        </p:spPr>
      </p:pic>
      <p:pic>
        <p:nvPicPr>
          <p:cNvPr id="12" name="ตัวแทนรูปภาพ 8">
            <a:extLst>
              <a:ext uri="{FF2B5EF4-FFF2-40B4-BE49-F238E27FC236}">
                <a16:creationId xmlns:a16="http://schemas.microsoft.com/office/drawing/2014/main" id="{C2FBDC50-710D-57EB-C9A6-AB086F2F4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85" b="6085"/>
          <a:stretch/>
        </p:blipFill>
        <p:spPr>
          <a:xfrm>
            <a:off x="4717257" y="122734"/>
            <a:ext cx="2186027" cy="1439986"/>
          </a:xfrm>
          <a:prstGeom prst="rect">
            <a:avLst/>
          </a:prstGeom>
        </p:spPr>
      </p:pic>
      <p:pic>
        <p:nvPicPr>
          <p:cNvPr id="13" name="ตัวแทนรูปภาพ 10">
            <a:extLst>
              <a:ext uri="{FF2B5EF4-FFF2-40B4-BE49-F238E27FC236}">
                <a16:creationId xmlns:a16="http://schemas.microsoft.com/office/drawing/2014/main" id="{2C9EB18B-43A3-1399-A0F1-073CF8C6D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>
            <a:fillRect/>
          </a:stretch>
        </p:blipFill>
        <p:spPr>
          <a:xfrm>
            <a:off x="4717257" y="1624768"/>
            <a:ext cx="2186027" cy="1569819"/>
          </a:xfrm>
          <a:prstGeom prst="rect">
            <a:avLst/>
          </a:prstGeom>
        </p:spPr>
      </p:pic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D7F9C75-35A0-E789-9392-7CA1711FE7BE}"/>
              </a:ext>
            </a:extLst>
          </p:cNvPr>
          <p:cNvGrpSpPr/>
          <p:nvPr/>
        </p:nvGrpSpPr>
        <p:grpSpPr>
          <a:xfrm>
            <a:off x="3995936" y="2871205"/>
            <a:ext cx="2577709" cy="1715275"/>
            <a:chOff x="5799221" y="2470862"/>
            <a:chExt cx="3027094" cy="2269296"/>
          </a:xfrm>
        </p:grpSpPr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6CBF66CA-8011-C8BD-46AA-4F195193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21" y="2470862"/>
              <a:ext cx="3027094" cy="2269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6" descr="ภาพวาดแมวลายแมวจมูกแมวสีส้ม, แมวดำ, carnivoran png | PNGEgg">
              <a:extLst>
                <a:ext uri="{FF2B5EF4-FFF2-40B4-BE49-F238E27FC236}">
                  <a16:creationId xmlns:a16="http://schemas.microsoft.com/office/drawing/2014/main" id="{877F8BE4-D198-EABB-65B5-CE3B19D0A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9556" y1="70833" x2="49556" y2="70833"/>
                          <a14:foregroundMark x1="49556" y1="70833" x2="49556" y2="70833"/>
                          <a14:foregroundMark x1="47222" y1="72667" x2="47222" y2="72667"/>
                          <a14:foregroundMark x1="54333" y1="72000" x2="52333" y2="71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112" y="2988238"/>
              <a:ext cx="739880" cy="493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4E2A9EB-68DF-FCD3-C4C7-220004AD7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2" y="1983875"/>
            <a:ext cx="3408284" cy="255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960DA736-5DA3-388A-FB51-FEEC52E69711}"/>
              </a:ext>
            </a:extLst>
          </p:cNvPr>
          <p:cNvGrpSpPr/>
          <p:nvPr/>
        </p:nvGrpSpPr>
        <p:grpSpPr>
          <a:xfrm>
            <a:off x="267567" y="135974"/>
            <a:ext cx="2469189" cy="1957778"/>
            <a:chOff x="3051811" y="-580"/>
            <a:chExt cx="3429773" cy="2571170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D54C037E-2315-ABC3-3BA4-615282F3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51811" y="-580"/>
              <a:ext cx="3429773" cy="2571170"/>
            </a:xfrm>
            <a:prstGeom prst="rect">
              <a:avLst/>
            </a:prstGeom>
          </p:spPr>
        </p:pic>
        <p:pic>
          <p:nvPicPr>
            <p:cNvPr id="24" name="Picture 12" descr="รูปเด็กผู้ชาย PNG , ภาพตัดปะ Boy, เด็กผู้ชาย PNG , ชายภาพ PNG และ PSD  สำหรับดาวน์โหลดฟรี | การออกแบบตัวละคร, การ์ตูนน่ารัก, การ์ตูน">
              <a:extLst>
                <a:ext uri="{FF2B5EF4-FFF2-40B4-BE49-F238E27FC236}">
                  <a16:creationId xmlns:a16="http://schemas.microsoft.com/office/drawing/2014/main" id="{A31B554B-437B-F219-441F-B9D28A9C9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0278" y1="45556" x2="40278" y2="45556"/>
                          <a14:backgroundMark x1="38611" y1="46111" x2="38611" y2="46111"/>
                          <a14:backgroundMark x1="35556" y1="44722" x2="35556" y2="44722"/>
                          <a14:backgroundMark x1="61111" y1="45278" x2="61111" y2="45278"/>
                          <a14:backgroundMark x1="61111" y1="48333" x2="61111" y2="4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1" t="8667" r="27073" b="50034"/>
            <a:stretch/>
          </p:blipFill>
          <p:spPr bwMode="auto">
            <a:xfrm>
              <a:off x="4978797" y="770269"/>
              <a:ext cx="414771" cy="39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DD50834A-3A32-B302-D61D-CB07D8041F13}"/>
              </a:ext>
            </a:extLst>
          </p:cNvPr>
          <p:cNvGrpSpPr/>
          <p:nvPr/>
        </p:nvGrpSpPr>
        <p:grpSpPr>
          <a:xfrm>
            <a:off x="3005196" y="135974"/>
            <a:ext cx="1453542" cy="2577351"/>
            <a:chOff x="6942592" y="0"/>
            <a:chExt cx="1453542" cy="2577351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B0B5F5B5-4EE4-8A28-F74A-17FD446D0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2592" y="0"/>
              <a:ext cx="1453542" cy="2577351"/>
            </a:xfrm>
            <a:prstGeom prst="rect">
              <a:avLst/>
            </a:prstGeom>
          </p:spPr>
        </p:pic>
        <p:pic>
          <p:nvPicPr>
            <p:cNvPr id="27" name="Picture 14" descr="รูปการ์ตูนผู้ชาย PNG, ภาพการ์ตูนผู้ชายPSD, ดาวน์โหลดฟรี | Pngtree">
              <a:extLst>
                <a:ext uri="{FF2B5EF4-FFF2-40B4-BE49-F238E27FC236}">
                  <a16:creationId xmlns:a16="http://schemas.microsoft.com/office/drawing/2014/main" id="{941B7C0B-7037-6C21-3E8D-96AEE36A57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5" t="8971" r="33300" b="50000"/>
            <a:stretch/>
          </p:blipFill>
          <p:spPr bwMode="auto">
            <a:xfrm>
              <a:off x="7178480" y="1162073"/>
              <a:ext cx="305082" cy="289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7169450"/>
      </p:ext>
    </p:extLst>
  </p:cSld>
  <p:clrMapOvr>
    <a:masterClrMapping/>
  </p:clrMapOvr>
  <p:transition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53A93862-F702-43B8-8185-3F36F1ED1F11}"/>
              </a:ext>
            </a:extLst>
          </p:cNvPr>
          <p:cNvSpPr/>
          <p:nvPr/>
        </p:nvSpPr>
        <p:spPr>
          <a:xfrm>
            <a:off x="1907704" y="188640"/>
            <a:ext cx="5812334" cy="39052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latin typeface="AngsanaUPC" panose="02020603050405020304" pitchFamily="18" charset="-34"/>
                <a:cs typeface="AngsanaUPC" panose="02020603050405020304" pitchFamily="18" charset="-34"/>
              </a:rPr>
              <a:t>สรุปภาพรวมจำนวนผู้ป่วยติดเตียงอำเภอปากชม จังหวัดเลย</a:t>
            </a:r>
          </a:p>
        </p:txBody>
      </p:sp>
      <p:graphicFrame>
        <p:nvGraphicFramePr>
          <p:cNvPr id="9" name="ตาราง 9">
            <a:extLst>
              <a:ext uri="{FF2B5EF4-FFF2-40B4-BE49-F238E27FC236}">
                <a16:creationId xmlns:a16="http://schemas.microsoft.com/office/drawing/2014/main" id="{4EFEB95B-578F-4E7B-A701-7E9863785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54715"/>
              </p:ext>
            </p:extLst>
          </p:nvPr>
        </p:nvGraphicFramePr>
        <p:xfrm>
          <a:off x="971600" y="725760"/>
          <a:ext cx="6966437" cy="5943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51219">
                  <a:extLst>
                    <a:ext uri="{9D8B030D-6E8A-4147-A177-3AD203B41FA5}">
                      <a16:colId xmlns:a16="http://schemas.microsoft.com/office/drawing/2014/main" val="998741539"/>
                    </a:ext>
                  </a:extLst>
                </a:gridCol>
                <a:gridCol w="2615218">
                  <a:extLst>
                    <a:ext uri="{9D8B030D-6E8A-4147-A177-3AD203B41FA5}">
                      <a16:colId xmlns:a16="http://schemas.microsoft.com/office/drawing/2014/main" val="651693212"/>
                    </a:ext>
                  </a:extLst>
                </a:gridCol>
              </a:tblGrid>
              <a:tr h="291692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หน่วยบริการ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จำนวนผู้ป่วยติดเตียง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96032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รพ.ปากชม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527651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โนนสมบูรณ์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888108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เชียงกลม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566770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คอนสา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16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78466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หาดคัมภีร์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005335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ห้วยเหียม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9172504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ห้วยบ่อ</a:t>
                      </a:r>
                      <a:r>
                        <a:rPr lang="th-TH" sz="2400" b="1" dirty="0" err="1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ซืน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17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17763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ห้วยพิชัย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13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184813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สงาว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314611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ชมเจริญ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962920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รพ.สต ห้วยอาลัย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</a:t>
                      </a:r>
                      <a:endParaRPr lang="th-TH" sz="2400" b="1" dirty="0"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530349"/>
                  </a:ext>
                </a:extLst>
              </a:tr>
              <a:tr h="291692"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จำนวนรวมทั้งอำเภอปากชม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124</a:t>
                      </a:r>
                      <a:endParaRPr lang="th-TH" sz="3200" b="1" dirty="0">
                        <a:solidFill>
                          <a:srgbClr val="FF0000"/>
                        </a:solidFill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71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265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54542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คณะอนุกรรมการปี 2567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6203AF8-D607-A2CF-FE50-6EEAE0315873}"/>
              </a:ext>
            </a:extLst>
          </p:cNvPr>
          <p:cNvSpPr txBox="1"/>
          <p:nvPr/>
        </p:nvSpPr>
        <p:spPr>
          <a:xfrm>
            <a:off x="827584" y="945720"/>
            <a:ext cx="83164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070735" algn="l"/>
              </a:tabLst>
            </a:pPr>
            <a: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คณะอนุกรรมการพัฒนาคุณภาพชีวิตอำเภอปากชม  ๔ คณะ  ดังนี้  </a:t>
            </a:r>
            <a:b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   ๑. คณะอนุกรรมการพัฒนาคุณภาพชีวิตฝ่ายเลขานุการ </a:t>
            </a:r>
            <a:endParaRPr lang="en-US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lang="th-TH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๒.</a:t>
            </a:r>
            <a:r>
              <a:rPr lang="th-TH" b="1" dirty="0">
                <a:solidFill>
                  <a:srgbClr val="FF000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คณะอนุกรรมการดำเนินงานดูแลผู้ป่วยจิตเวชและลดการฆ่าตัวตาย</a:t>
            </a:r>
            <a:endParaRPr lang="en-US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en-US" sz="28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r>
              <a:rPr lang="th-TH" sz="2800" b="1" dirty="0">
                <a:effectLst/>
                <a:highlight>
                  <a:srgbClr val="FFFF00"/>
                </a:highlight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๓.</a:t>
            </a:r>
            <a:r>
              <a:rPr lang="th-TH" sz="18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lang="th-TH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คณะอนุกรรมการดำเนินงานลดอุบัติเหตุทางถนน อำเภอปากชม  จังหวัดเลย </a:t>
            </a:r>
            <a:endParaRPr lang="en-US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th-TH" sz="2800" b="1" dirty="0"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    </a:t>
            </a:r>
            <a:r>
              <a:rPr lang="th-TH" sz="28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๔.คณะอนุกรรมการดูแลผู้ด้อยโอกาส อำเภอปากชม จังหวัดเลย </a:t>
            </a:r>
            <a:endParaRPr lang="th-TH" b="1" dirty="0">
              <a:solidFill>
                <a:srgbClr val="FF3399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5A25008-AC87-768B-9652-326FAAE9C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3347864" y="3128266"/>
            <a:ext cx="2664296" cy="167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E7772C-46A4-B280-F52A-53D028B4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8260" y="4840713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BEAB8EE-F00A-600B-E5A5-3F7733C2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2489773" y="4888479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71AA020-53EA-9844-7701-218155697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39964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58A1EB-23E3-86D0-01E8-EC0968F4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6790155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E633F7D0-660A-FBEA-2401-11B627D40EB0}"/>
              </a:ext>
            </a:extLst>
          </p:cNvPr>
          <p:cNvSpPr/>
          <p:nvPr/>
        </p:nvSpPr>
        <p:spPr>
          <a:xfrm>
            <a:off x="617090" y="5958865"/>
            <a:ext cx="14462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เลขานุการ</a:t>
            </a:r>
            <a:endParaRPr lang="th-TH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0CB56F80-E3F1-280E-65EA-23EDDAFBB2BC}"/>
              </a:ext>
            </a:extLst>
          </p:cNvPr>
          <p:cNvSpPr/>
          <p:nvPr/>
        </p:nvSpPr>
        <p:spPr>
          <a:xfrm>
            <a:off x="4771229" y="6094167"/>
            <a:ext cx="13281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RTI</a:t>
            </a:r>
            <a:endParaRPr lang="th-TH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6EE6A81A-647D-D9EC-6BD7-074787FE07DB}"/>
              </a:ext>
            </a:extLst>
          </p:cNvPr>
          <p:cNvSpPr/>
          <p:nvPr/>
        </p:nvSpPr>
        <p:spPr>
          <a:xfrm>
            <a:off x="2594191" y="5973794"/>
            <a:ext cx="1514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จิตเวช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4A057D3A-AAD4-06EB-5A11-438FCC0721E0}"/>
              </a:ext>
            </a:extLst>
          </p:cNvPr>
          <p:cNvSpPr/>
          <p:nvPr/>
        </p:nvSpPr>
        <p:spPr>
          <a:xfrm>
            <a:off x="7051731" y="6103015"/>
            <a:ext cx="1515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ด้อยโอกาส</a:t>
            </a:r>
            <a:endParaRPr lang="th-TH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2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54542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มติที่ประชุมกำหนดประเด็น พชอ.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6203AF8-D607-A2CF-FE50-6EEAE0315873}"/>
              </a:ext>
            </a:extLst>
          </p:cNvPr>
          <p:cNvSpPr txBox="1"/>
          <p:nvPr/>
        </p:nvSpPr>
        <p:spPr>
          <a:xfrm>
            <a:off x="827584" y="945720"/>
            <a:ext cx="83164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00430" algn="l"/>
              </a:tabLst>
            </a:pPr>
            <a:r>
              <a:rPr lang="th-TH" sz="4000" b="1" dirty="0">
                <a:solidFill>
                  <a:srgbClr val="FF000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ดูแลผู้ป่วยจิตเวชและลดการฆ่าตัวตาย</a:t>
            </a:r>
            <a:endParaRPr lang="en-US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en-US" sz="18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endParaRPr lang="th-TH" sz="1800" b="1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th-TH" sz="4000" b="1" dirty="0"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r>
              <a:rPr lang="th-TH" sz="40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ป้องกันและ</a:t>
            </a:r>
            <a:r>
              <a:rPr lang="th-TH" sz="40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ลดอุบัติเหตุทางถนน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th-TH" sz="16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    </a:t>
            </a:r>
          </a:p>
          <a:p>
            <a:r>
              <a:rPr lang="th-TH" sz="4000" b="1" dirty="0">
                <a:solidFill>
                  <a:srgbClr val="FF3399"/>
                </a:solidFill>
                <a:ea typeface="Cordia New" panose="020B0304020202020204" pitchFamily="34" charset="-34"/>
                <a:cs typeface="TH SarabunIT๙" panose="020B0500040200020003" pitchFamily="34" charset="-34"/>
              </a:rPr>
              <a:t>    </a:t>
            </a:r>
            <a:r>
              <a:rPr lang="th-TH" sz="40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ดูแลผู้ด้อยโอกาส </a:t>
            </a:r>
            <a:br>
              <a:rPr lang="th-TH" sz="40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sz="40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    </a:t>
            </a:r>
            <a:r>
              <a:rPr lang="th-TH" sz="3600" b="1" dirty="0">
                <a:solidFill>
                  <a:srgbClr val="FF3399"/>
                </a:solidFill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(ผู้สูงอายุขาดผู้ดูแล ผู้ป่วยติดเตียง ผู้ป่วยพระราชานุเคราะห์)</a:t>
            </a:r>
            <a:endParaRPr lang="th-TH" sz="4000" b="1" dirty="0">
              <a:solidFill>
                <a:srgbClr val="FF3399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E7772C-46A4-B280-F52A-53D028B4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8260" y="4840713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BEAB8EE-F00A-600B-E5A5-3F7733C2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2489773" y="4888479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71AA020-53EA-9844-7701-218155697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39964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58A1EB-23E3-86D0-01E8-EC0968F4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6790155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E633F7D0-660A-FBEA-2401-11B627D40EB0}"/>
              </a:ext>
            </a:extLst>
          </p:cNvPr>
          <p:cNvSpPr/>
          <p:nvPr/>
        </p:nvSpPr>
        <p:spPr>
          <a:xfrm>
            <a:off x="617090" y="5958865"/>
            <a:ext cx="14462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เลขานุการ</a:t>
            </a:r>
            <a:endParaRPr lang="th-TH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0CB56F80-E3F1-280E-65EA-23EDDAFBB2BC}"/>
              </a:ext>
            </a:extLst>
          </p:cNvPr>
          <p:cNvSpPr/>
          <p:nvPr/>
        </p:nvSpPr>
        <p:spPr>
          <a:xfrm>
            <a:off x="4771229" y="6094167"/>
            <a:ext cx="13281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RTI</a:t>
            </a:r>
            <a:endParaRPr lang="th-TH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6EE6A81A-647D-D9EC-6BD7-074787FE07DB}"/>
              </a:ext>
            </a:extLst>
          </p:cNvPr>
          <p:cNvSpPr/>
          <p:nvPr/>
        </p:nvSpPr>
        <p:spPr>
          <a:xfrm>
            <a:off x="2594191" y="5973794"/>
            <a:ext cx="1514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จิตเวช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4A057D3A-AAD4-06EB-5A11-438FCC0721E0}"/>
              </a:ext>
            </a:extLst>
          </p:cNvPr>
          <p:cNvSpPr/>
          <p:nvPr/>
        </p:nvSpPr>
        <p:spPr>
          <a:xfrm>
            <a:off x="7051731" y="6103015"/>
            <a:ext cx="1515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ด้อยโอกาส</a:t>
            </a:r>
            <a:endParaRPr lang="th-TH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kondd\OneDrive\เอกสาร\FB_IMG_1565444083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kondd\OneDrive\เอกสาร\23434918_741762492698449_803442352899522996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10" y="153"/>
            <a:ext cx="2987824" cy="177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ondd\OneDrive\เอกสาร\FB_IMG_15120485236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6434"/>
          <a:stretch/>
        </p:blipFill>
        <p:spPr bwMode="auto">
          <a:xfrm>
            <a:off x="3138191" y="44853"/>
            <a:ext cx="2376264" cy="128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ที่นี่ปากชม\106062112_970517340050173_4059951382110184865_n.jpg">
            <a:extLst>
              <a:ext uri="{FF2B5EF4-FFF2-40B4-BE49-F238E27FC236}">
                <a16:creationId xmlns:a16="http://schemas.microsoft.com/office/drawing/2014/main" id="{FF877B44-0255-9EAB-B493-776A97A65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125" l="16997" r="78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98" r="19302"/>
          <a:stretch/>
        </p:blipFill>
        <p:spPr bwMode="auto">
          <a:xfrm>
            <a:off x="488976" y="0"/>
            <a:ext cx="2160240" cy="279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kondd\OneDrive\เอกสาร\IMG20200827122903.jpg">
            <a:extLst>
              <a:ext uri="{FF2B5EF4-FFF2-40B4-BE49-F238E27FC236}">
                <a16:creationId xmlns:a16="http://schemas.microsoft.com/office/drawing/2014/main" id="{A7CA8B65-77E7-6D05-290E-DE0625C19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6" b="19059"/>
          <a:stretch/>
        </p:blipFill>
        <p:spPr bwMode="auto">
          <a:xfrm>
            <a:off x="4170631" y="4116979"/>
            <a:ext cx="4853682" cy="1935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7E62EC72-1345-ABAB-1380-D1BE214D3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3888" y="3116710"/>
            <a:ext cx="6555504" cy="1121131"/>
          </a:xfrm>
        </p:spPr>
        <p:txBody>
          <a:bodyPr>
            <a:noAutofit/>
          </a:bodyPr>
          <a:lstStyle/>
          <a:p>
            <a:r>
              <a:rPr lang="th-TH" sz="6000" b="1" dirty="0">
                <a:solidFill>
                  <a:srgbClr val="0000CC"/>
                </a:solidFill>
              </a:rPr>
              <a:t>ขอบคุณครับ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28935"/>
      </p:ext>
    </p:extLst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วาระที่ 4 เรื่องเพื่อพิจารณา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9136" y="980728"/>
            <a:ext cx="6372708" cy="6155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41275">
            <a:solidFill>
              <a:schemeClr val="accent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H K2D July8" pitchFamily="2" charset="-34"/>
                <a:cs typeface="TH K2D July8" pitchFamily="2" charset="-34"/>
              </a:rPr>
              <a:t>3.สถานการณ์โรคและภัยสุขภาพช่วงปิดภาคเรียน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8E3D05C-2389-AE9B-57B0-99CFFC02E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57079"/>
            <a:ext cx="1735954" cy="2241606"/>
          </a:xfrm>
          <a:prstGeom prst="rect">
            <a:avLst/>
          </a:prstGeom>
        </p:spPr>
      </p:pic>
      <p:pic>
        <p:nvPicPr>
          <p:cNvPr id="10" name="รูปภาพ 9" descr="6 อุบัติเหตุ ที่ผู้ปกครองควรระทัดระวังช่วงปิดเทอม - อนามัยมีเดีย">
            <a:extLst>
              <a:ext uri="{FF2B5EF4-FFF2-40B4-BE49-F238E27FC236}">
                <a16:creationId xmlns:a16="http://schemas.microsoft.com/office/drawing/2014/main" id="{A9CF8859-15B0-AF52-D40F-064C4762F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2445" r="17519" b="84053"/>
          <a:stretch/>
        </p:blipFill>
        <p:spPr bwMode="auto">
          <a:xfrm>
            <a:off x="4067944" y="1700808"/>
            <a:ext cx="3795181" cy="745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รูปภาพ 12" descr="6 อุบัติเหตุ ที่ผู้ปกครองควรระทัดระวังช่วงปิดเทอม - อนามัยมีเดีย">
            <a:extLst>
              <a:ext uri="{FF2B5EF4-FFF2-40B4-BE49-F238E27FC236}">
                <a16:creationId xmlns:a16="http://schemas.microsoft.com/office/drawing/2014/main" id="{458AD670-82F3-D1ED-5772-E82CB6DFC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7344" r="2104" b="21334"/>
          <a:stretch/>
        </p:blipFill>
        <p:spPr bwMode="auto">
          <a:xfrm>
            <a:off x="2317548" y="2539133"/>
            <a:ext cx="6677025" cy="404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8C4359F-1994-206E-C034-D3DEFD949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08" y="1623601"/>
            <a:ext cx="2304256" cy="260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2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428" cy="6858000"/>
          </a:xfrm>
          <a:prstGeom prst="rect">
            <a:avLst/>
          </a:prstGeom>
        </p:spPr>
      </p:pic>
      <p:pic>
        <p:nvPicPr>
          <p:cNvPr id="14" name="Picture 2" descr="E:\ที่นี่ปากชม\ภูลำดวน\timeline_25601221_153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18" y="4941168"/>
            <a:ext cx="2882609" cy="172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ที่นี่ปากชม\IMG20171229133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82"/>
          <a:stretch/>
        </p:blipFill>
        <p:spPr bwMode="auto">
          <a:xfrm>
            <a:off x="5964755" y="4909696"/>
            <a:ext cx="2968592" cy="1658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kondd\OneDrive\เอกสาร\522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/>
          <a:stretch/>
        </p:blipFill>
        <p:spPr bwMode="auto">
          <a:xfrm>
            <a:off x="323528" y="4901897"/>
            <a:ext cx="2718590" cy="179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ตัวแทนเนื้อหา 1"/>
          <p:cNvSpPr txBox="1">
            <a:spLocks/>
          </p:cNvSpPr>
          <p:nvPr/>
        </p:nvSpPr>
        <p:spPr bwMode="auto">
          <a:xfrm>
            <a:off x="251520" y="-86290"/>
            <a:ext cx="9144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7200" b="1" dirty="0">
              <a:solidFill>
                <a:srgbClr val="0070C0"/>
              </a:solidFill>
              <a:effectLst>
                <a:glow rad="101600">
                  <a:srgbClr val="FFFFFF"/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7200" b="1" dirty="0"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นำเสนอผลการดำเนินงาน</a:t>
            </a:r>
          </a:p>
          <a:p>
            <a:pPr algn="ctr"/>
            <a:r>
              <a:rPr lang="th-TH" sz="7200" b="1" dirty="0"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พัฒนาคุณภาพชีวิตระดับอำเภอ</a:t>
            </a:r>
          </a:p>
          <a:p>
            <a:pPr algn="ctr"/>
            <a:r>
              <a:rPr lang="th-TH" sz="5400" b="1" dirty="0">
                <a:solidFill>
                  <a:srgbClr val="0000CC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อำเภอปากชม ปี 2566</a:t>
            </a:r>
            <a:endParaRPr lang="th-TH" sz="5400" dirty="0">
              <a:solidFill>
                <a:srgbClr val="0000CC"/>
              </a:solidFill>
              <a:effectLst>
                <a:glow rad="101600">
                  <a:srgbClr val="FFFFFF"/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94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428" cy="6858000"/>
          </a:xfrm>
          <a:prstGeom prst="rect">
            <a:avLst/>
          </a:prstGeom>
        </p:spPr>
      </p:pic>
      <p:sp>
        <p:nvSpPr>
          <p:cNvPr id="10" name="ตัวแทนเนื้อหา 1"/>
          <p:cNvSpPr txBox="1">
            <a:spLocks/>
          </p:cNvSpPr>
          <p:nvPr/>
        </p:nvSpPr>
        <p:spPr bwMode="auto">
          <a:xfrm>
            <a:off x="251520" y="351249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ngsana New" pitchFamily="18" charset="-34"/>
                <a:cs typeface="Angsana New" pitchFamily="18" charset="-34"/>
              </a:rPr>
              <a:t>คณะกรรมการพัฒนาคุณภาพชีวิตระดับอำเภอ</a:t>
            </a:r>
          </a:p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8571" r="11866" b="159"/>
          <a:stretch/>
        </p:blipFill>
        <p:spPr bwMode="auto">
          <a:xfrm>
            <a:off x="845332" y="1039946"/>
            <a:ext cx="7956376" cy="471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5733B995-2C07-A930-AAFF-591CF7B18EC6}"/>
              </a:ext>
            </a:extLst>
          </p:cNvPr>
          <p:cNvSpPr txBox="1"/>
          <p:nvPr/>
        </p:nvSpPr>
        <p:spPr>
          <a:xfrm>
            <a:off x="1137515" y="5818054"/>
            <a:ext cx="244827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itchFamily="2" charset="-34"/>
                <a:cs typeface="TH K2D July8" pitchFamily="2" charset="-34"/>
              </a:rPr>
              <a:t>พชอ. 21 ท่าน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33253DF-E65E-5F44-2C6B-CF4A4C3AD998}"/>
              </a:ext>
            </a:extLst>
          </p:cNvPr>
          <p:cNvSpPr txBox="1"/>
          <p:nvPr/>
        </p:nvSpPr>
        <p:spPr>
          <a:xfrm>
            <a:off x="4553238" y="5818054"/>
            <a:ext cx="3600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itchFamily="2" charset="-34"/>
                <a:cs typeface="TH K2D July8" pitchFamily="2" charset="-34"/>
              </a:rPr>
              <a:t>อนุกรรมการคณะต่าง ๆ</a:t>
            </a:r>
          </a:p>
        </p:txBody>
      </p:sp>
      <p:sp>
        <p:nvSpPr>
          <p:cNvPr id="4" name="ลูกศร: ขวา 3">
            <a:extLst>
              <a:ext uri="{FF2B5EF4-FFF2-40B4-BE49-F238E27FC236}">
                <a16:creationId xmlns:a16="http://schemas.microsoft.com/office/drawing/2014/main" id="{7D4A3F79-1224-8F99-16E7-F0841EAA3535}"/>
              </a:ext>
            </a:extLst>
          </p:cNvPr>
          <p:cNvSpPr/>
          <p:nvPr/>
        </p:nvSpPr>
        <p:spPr>
          <a:xfrm>
            <a:off x="3585787" y="6018666"/>
            <a:ext cx="1152128" cy="255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09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54542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650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ดำเนินงานผ่านคณะอนุกรรมการ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6203AF8-D607-A2CF-FE50-6EEAE0315873}"/>
              </a:ext>
            </a:extLst>
          </p:cNvPr>
          <p:cNvSpPr txBox="1"/>
          <p:nvPr/>
        </p:nvSpPr>
        <p:spPr>
          <a:xfrm>
            <a:off x="827584" y="945720"/>
            <a:ext cx="83164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070735" algn="l"/>
              </a:tabLst>
            </a:pPr>
            <a: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คณะอนุกรรมการพัฒนาคุณภาพชีวิตอำเภอปากชม  ๔ คณะ  ดังนี้  </a:t>
            </a:r>
            <a:b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sz="2800" b="1" dirty="0"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   ๑. คณะอนุกรรมการพัฒนาคุณภาพชีวิตฝ่ายเลขานุการ </a:t>
            </a:r>
            <a:endParaRPr lang="en-US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   ๒.คณะอนุกรรมการดำเนินงานลดอุบัติเหตุทางถนน อำเภอปากชม  จังหวัดเลย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tabLst>
                <a:tab pos="900430" algn="l"/>
              </a:tabLst>
            </a:pPr>
            <a:r>
              <a:rPr lang="en-US" sz="28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  </a:t>
            </a:r>
            <a:r>
              <a:rPr lang="th-TH" sz="28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๓.คณะอนุกรรมการดำเนินงานดูแลผู้ป่วยจิตเวชและลดการฆ่าตัวตาย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th-TH" sz="2800" b="1" dirty="0">
                <a:effectLst/>
                <a:ea typeface="Cordia New" panose="020B0304020202020204" pitchFamily="34" charset="-34"/>
                <a:cs typeface="TH SarabunIT๙" panose="020B0500040200020003" pitchFamily="34" charset="-34"/>
              </a:rPr>
              <a:t>    ๔.คณะอนุกรรมการดูแลผู้ด้อยโอกาสอำเภอปากชม จังหวัดเลย </a:t>
            </a:r>
            <a:endParaRPr lang="th-TH" b="1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5A25008-AC87-768B-9652-326FAAE9C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3347864" y="3128266"/>
            <a:ext cx="2664296" cy="167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E7772C-46A4-B280-F52A-53D028B4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8260" y="4840713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BEAB8EE-F00A-600B-E5A5-3F7733C2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2489773" y="4888479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71AA020-53EA-9844-7701-218155697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4639964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58A1EB-23E3-86D0-01E8-EC0968F4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673" r="10000" b="7384"/>
          <a:stretch/>
        </p:blipFill>
        <p:spPr>
          <a:xfrm>
            <a:off x="6790155" y="4956015"/>
            <a:ext cx="1977755" cy="12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E633F7D0-660A-FBEA-2401-11B627D40EB0}"/>
              </a:ext>
            </a:extLst>
          </p:cNvPr>
          <p:cNvSpPr/>
          <p:nvPr/>
        </p:nvSpPr>
        <p:spPr>
          <a:xfrm>
            <a:off x="617090" y="5958865"/>
            <a:ext cx="14462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เลขานุการ</a:t>
            </a:r>
            <a:endParaRPr lang="th-TH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0CB56F80-E3F1-280E-65EA-23EDDAFBB2BC}"/>
              </a:ext>
            </a:extLst>
          </p:cNvPr>
          <p:cNvSpPr/>
          <p:nvPr/>
        </p:nvSpPr>
        <p:spPr>
          <a:xfrm>
            <a:off x="2668759" y="6085336"/>
            <a:ext cx="13281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RTI</a:t>
            </a:r>
            <a:endParaRPr lang="th-TH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6EE6A81A-647D-D9EC-6BD7-074787FE07DB}"/>
              </a:ext>
            </a:extLst>
          </p:cNvPr>
          <p:cNvSpPr/>
          <p:nvPr/>
        </p:nvSpPr>
        <p:spPr>
          <a:xfrm>
            <a:off x="4785291" y="6085337"/>
            <a:ext cx="1514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จิตเวช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4A057D3A-AAD4-06EB-5A11-438FCC0721E0}"/>
              </a:ext>
            </a:extLst>
          </p:cNvPr>
          <p:cNvSpPr/>
          <p:nvPr/>
        </p:nvSpPr>
        <p:spPr>
          <a:xfrm>
            <a:off x="7051731" y="6103015"/>
            <a:ext cx="1515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ด้อยโอกาส</a:t>
            </a:r>
            <a:endParaRPr lang="th-TH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1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7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76" y="-44710"/>
            <a:ext cx="9140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281" y="266667"/>
            <a:ext cx="9144000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4500" b="1" dirty="0">
                <a:solidFill>
                  <a:srgbClr val="002060"/>
                </a:solidFill>
                <a:latin typeface="TH K2D July8" pitchFamily="2" charset="-34"/>
                <a:cs typeface="TH K2D July8" pitchFamily="2" charset="-34"/>
              </a:rPr>
              <a:t>ประเด็นการดำเนินงานพัฒนาคุณภาพชีวิต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043608" y="1087404"/>
            <a:ext cx="7920880" cy="381642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1.การป้องกันและลดอุบัติเหตุทางถนน</a:t>
            </a:r>
          </a:p>
          <a:p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2.การดูแลผู้ป่วยจิตเวช ลดการฆ่าตัวตาย</a:t>
            </a:r>
          </a:p>
          <a:p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3.การดูแลผู้ด้อยโอกาส </a:t>
            </a:r>
            <a:endParaRPr lang="en-US" sz="48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4800" b="1" dirty="0"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อาหารปลอดภัยและอนามัยสิ่งแวดล้อม</a:t>
            </a:r>
          </a:p>
          <a:p>
            <a:r>
              <a:rPr lang="th-TH" sz="4800" b="1" dirty="0">
                <a:latin typeface="TH SarabunPSK" pitchFamily="34" charset="-34"/>
                <a:cs typeface="TH SarabunPSK" pitchFamily="34" charset="-34"/>
              </a:rPr>
              <a:t>5.อนามัยเจริญพันธุ์และทักษะชีวิตวัยรุ่น</a:t>
            </a:r>
          </a:p>
        </p:txBody>
      </p:sp>
      <p:pic>
        <p:nvPicPr>
          <p:cNvPr id="5" name="Picture 4" descr="C:\Users\kondd\Downloads\277363310_123417246947379_392117254180223202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22332" r="18994" b="13989"/>
          <a:stretch/>
        </p:blipFill>
        <p:spPr bwMode="auto">
          <a:xfrm>
            <a:off x="3664483" y="4746585"/>
            <a:ext cx="3120723" cy="198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S__21028876.jpg">
            <a:extLst>
              <a:ext uri="{FF2B5EF4-FFF2-40B4-BE49-F238E27FC236}">
                <a16:creationId xmlns:a16="http://schemas.microsoft.com/office/drawing/2014/main" id="{3DF671B1-0250-C830-2E52-7A8A9F7B7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 r="5707"/>
          <a:stretch/>
        </p:blipFill>
        <p:spPr bwMode="auto">
          <a:xfrm>
            <a:off x="282246" y="4788183"/>
            <a:ext cx="3134763" cy="1858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6BC5E27-B543-8C9D-9707-82ACBDD303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33" y="4773663"/>
            <a:ext cx="1488000" cy="198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9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การออกแบบเริ่มต้น">
      <a:majorFont>
        <a:latin typeface="Angsana New"/>
        <a:ea typeface=""/>
        <a:cs typeface=""/>
      </a:majorFont>
      <a:minorFont>
        <a:latin typeface="Angsana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gsana New" pitchFamily="18" charset="-34"/>
            <a:cs typeface="Cordia New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gsana New" pitchFamily="18" charset="-34"/>
            <a:cs typeface="Cordia New" pitchFamily="34" charset="-34"/>
          </a:defRPr>
        </a:defPPr>
      </a:lstStyle>
    </a:lnDef>
  </a:objectDefaults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b="1" i="1" dirty="0" smtClean="0"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ไหลเวียน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ไหลเวียน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8103</TotalTime>
  <Words>1346</Words>
  <Application>Microsoft Office PowerPoint</Application>
  <PresentationFormat>นำเสนอทางหน้าจอ (4:3)</PresentationFormat>
  <Paragraphs>229</Paragraphs>
  <Slides>47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47</vt:i4>
      </vt:variant>
    </vt:vector>
  </HeadingPairs>
  <TitlesOfParts>
    <vt:vector size="60" baseType="lpstr">
      <vt:lpstr>Angsana New</vt:lpstr>
      <vt:lpstr>AngsanaUPC</vt:lpstr>
      <vt:lpstr>Arial</vt:lpstr>
      <vt:lpstr>Calibri</vt:lpstr>
      <vt:lpstr>Constantia</vt:lpstr>
      <vt:lpstr>Cordia New</vt:lpstr>
      <vt:lpstr>Tahoma</vt:lpstr>
      <vt:lpstr>TH K2D July8</vt:lpstr>
      <vt:lpstr>TH SarabunIT๙</vt:lpstr>
      <vt:lpstr>TH SarabunPSK</vt:lpstr>
      <vt:lpstr>Wingdings 2</vt:lpstr>
      <vt:lpstr>6_การออกแบบเริ่มต้น</vt:lpstr>
      <vt:lpstr>ไหลเวียน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การป้องกันและลดอุบัติเหตุทางถนน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ผลการดำเนินงาน การดูแลผู้ด้อยโอกาส</vt:lpstr>
      <vt:lpstr>งานนำเสนอ PowerPoint</vt:lpstr>
      <vt:lpstr>งานนำเสนอ PowerPoint</vt:lpstr>
      <vt:lpstr>งานนำเสนอ PowerPoint</vt:lpstr>
      <vt:lpstr>ผลการดำเนินงาน การดูแลผู้ป่วยจิตเวชป้องกันการฆ่าตัวตาย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ขอบคุณครับ</vt:lpstr>
    </vt:vector>
  </TitlesOfParts>
  <Company>nzn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ยินดีต้อนรับ</dc:title>
  <dc:creator>WincoolV5</dc:creator>
  <cp:lastModifiedBy>สิทธิศักดิ์ สีสว่าง</cp:lastModifiedBy>
  <cp:revision>888</cp:revision>
  <cp:lastPrinted>2022-08-16T04:44:13Z</cp:lastPrinted>
  <dcterms:created xsi:type="dcterms:W3CDTF">2010-06-09T04:40:01Z</dcterms:created>
  <dcterms:modified xsi:type="dcterms:W3CDTF">2024-03-14T04:17:07Z</dcterms:modified>
</cp:coreProperties>
</file>