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262" r:id="rId3"/>
    <p:sldId id="257" r:id="rId4"/>
    <p:sldId id="1263" r:id="rId5"/>
    <p:sldId id="1264" r:id="rId6"/>
    <p:sldId id="1265" r:id="rId7"/>
    <p:sldId id="1271" r:id="rId8"/>
    <p:sldId id="1272" r:id="rId9"/>
    <p:sldId id="1267" r:id="rId10"/>
    <p:sldId id="1268" r:id="rId11"/>
    <p:sldId id="1273" r:id="rId12"/>
    <p:sldId id="1274" r:id="rId13"/>
    <p:sldId id="1275" r:id="rId14"/>
    <p:sldId id="1276" r:id="rId15"/>
    <p:sldId id="1277" r:id="rId16"/>
    <p:sldId id="1278" r:id="rId17"/>
    <p:sldId id="1279" r:id="rId18"/>
  </p:sldIdLst>
  <p:sldSz cx="12192000" cy="6858000"/>
  <p:notesSz cx="6797675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DF2A4-D657-47B1-8FAF-A4A6E8CC2B3A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78B0-6392-434E-BE26-8EAB6C214B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78AC0-E581-4649-9475-4873F16BD2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77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8C426-F755-4439-BAA6-82CEFF8D7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1FE7BD-D298-4044-9B70-2BA6D35B2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F9C00A-3D2F-4317-B1B7-B387BC24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A4C8E1-39B9-4B95-9C82-519F35FA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1D6508-8508-4B9F-94B8-69A3D10F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2987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686F28-A1FF-4484-A8B0-753788DD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86CAF7-7F95-4713-AABE-08EB6C57C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6068A4-B087-4E4D-8983-3AFECB51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0A83E2-CA40-4143-8B01-04DD0575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CEC54-8B74-4943-9B14-330978B5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37924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907932-5610-4370-83FA-7A3CFB8C2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8C68AC8-C9AF-41CC-9911-C5D560D42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724EF2-25EA-4F30-A718-87ABFB4B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45BC26-8DB0-4650-9987-934D56F8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012778-46AA-487C-86B3-56C8E2A5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5439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4190986" y="2714626"/>
            <a:ext cx="7429553" cy="285751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 noProof="0"/>
              <a:t>Click icon to add table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571462" y="428605"/>
            <a:ext cx="3333751" cy="22145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4190986" y="1428736"/>
            <a:ext cx="7429515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4191000" y="500063"/>
            <a:ext cx="495300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699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04021-CB4A-4877-A48D-A86D9386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153085-7412-4BF6-BB5A-FEF63688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21EA95-527B-4D31-965C-9E645E05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2FADA1-08A1-4094-AC50-8D2A3CF8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F5E37-31EA-48B5-811D-EB8D2D209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54611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6E47ED-8285-4711-A41B-9E4BE483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54964D-5518-4473-83E5-D2E35A6EC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A45866-6CC2-43BD-9FFD-C5FDFC58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0358F-13EA-493B-986B-B3D94EC5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0D58C1-ECF9-417C-8918-6590605B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9319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5FCEB3-B5A0-4137-8EFE-EBF866A7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959E48-B259-45F2-931B-9B1D4AA4A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CBF0D7-3F88-4EC5-9C0E-232FB5640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E957A3-5932-4D83-A31F-B0F8361A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EA3DD5E-3243-46D5-911B-9C9CB8EC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8A564B-C921-4E9D-90EA-3AEA70DA5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333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0F5B80-020E-4931-8580-74729ACC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BBA993-6433-41D6-BC52-38CC5AB7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05D681-E5CE-48C4-BC61-178FB395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BB5806-9962-4802-8A49-A319C6CAD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31A963-2C4B-4633-B19C-A289047EE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B067F-D06D-48DB-9A99-C8B0A016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E2D7DE8-523F-4478-9D14-207E70E5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D14207A-368C-4CA9-9C75-4C93F4B0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50669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AB3AC-061A-460E-AC25-DFDFB395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4F5416-5CAF-4E31-A271-60D2BC84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8DDB6B-BA88-4E53-904A-FEC75578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A688FB-428B-4D54-8BEC-4513764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7777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8B93C6-62BF-4AF4-9E15-07DF934E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6BCABA-B9E7-4773-B45D-06CA58BF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B928B6-0FA1-4F0B-A11A-D6E2338D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306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D33551-9C6C-4779-BAAC-F803865E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81E2CD-954C-4227-AE1D-656E9268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D4BADE-CCB5-427F-AB99-821810A23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73E625-D4BE-4E8A-ABD9-94270089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117CA1-7D53-4BC6-A2F9-9A89F049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54016D-B6AE-4052-BE2F-B67810BA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8807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F65E72-FCBB-4B6C-9374-2D56F42C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E02524-2B33-4134-AA2F-9ABDB2EBF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06F1A3-9E2D-499A-B6EF-8FA2F4113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EE4604-9177-4BCC-94F2-AAFD8299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208AC6-1D6B-4A2F-8BD7-E8830976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72FDEB-46BA-444B-BDDF-8E380AE4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48419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238C811-E825-45DE-9EEC-B7C6FF911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B0E762-787D-425E-B703-D7D8233E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F29EC9-D233-4E60-9367-A5E13EA10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4D31-6F99-4DF6-A4BB-EF5EBB7A3D09}" type="datetimeFigureOut">
              <a:rPr lang="th-TH" smtClean="0"/>
              <a:pPr/>
              <a:t>05/02/62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1296D7-EB62-4EDF-B9DD-759FEBF10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D598CA-5EC3-4BFE-8843-43567DFAC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BCF-14CC-48A3-B979-80D138A3B0A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23880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85A7A-D7C6-4874-80E5-1B4413A3D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310" y="1122363"/>
            <a:ext cx="9053689" cy="1655762"/>
          </a:xfrm>
        </p:spPr>
        <p:txBody>
          <a:bodyPr/>
          <a:lstStyle/>
          <a:p>
            <a:r>
              <a:rPr lang="th-TH" b="1" dirty="0"/>
              <a:t>รายงานเฝ้าระวังทางระบาดวิทยา</a:t>
            </a:r>
            <a:endParaRPr lang="th-T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D12BF7-7DC0-446A-BAEB-9E77A97D0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th-TH" dirty="0"/>
              <a:t> </a:t>
            </a:r>
            <a:r>
              <a:rPr lang="th-TH" b="1" dirty="0"/>
              <a:t>นายสุรัตน์   พัศดุ</a:t>
            </a:r>
          </a:p>
          <a:p>
            <a:pPr>
              <a:defRPr/>
            </a:pPr>
            <a:r>
              <a:rPr lang="th-TH" b="1" dirty="0"/>
              <a:t>                                  จพง.สาธารณสุขชำนาญงาน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56431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748" y="232909"/>
            <a:ext cx="8187397" cy="624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6061"/>
            <a:ext cx="12192000" cy="118154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fontAlgn="t"/>
            <a:r>
              <a:rPr lang="th-TH" sz="6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คลินิกวัคซีนผู้ใหญ่</a:t>
            </a:r>
            <a:endParaRPr lang="en-US" sz="60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392" y="1340768"/>
            <a:ext cx="10945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ต้องกำหนดช่วงเวลาการให้บริการ</a:t>
            </a:r>
          </a:p>
          <a:p>
            <a:pPr algn="ctr"/>
            <a:r>
              <a:rPr lang="th-TH" sz="5400" b="1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ให้ชัดเจน</a:t>
            </a:r>
            <a:endParaRPr lang="en-US" sz="5400" b="1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67" y="2308921"/>
            <a:ext cx="2304256" cy="16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5361" y="4167218"/>
            <a:ext cx="40975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ประมาณครึ่งวัน เดือนละ 1 ครั้ง </a:t>
            </a:r>
          </a:p>
          <a:p>
            <a:pPr algn="ctr"/>
            <a:r>
              <a:rPr lang="th-TH" sz="3200" b="1" dirty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3200" b="1" dirty="0" smtClean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สัปดาห์</a:t>
            </a:r>
            <a:r>
              <a:rPr lang="th-TH" sz="3200" b="1" dirty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ละ 1 ครั้ง </a:t>
            </a:r>
            <a:endParaRPr lang="en-US" sz="3200" b="1" dirty="0">
              <a:solidFill>
                <a:srgbClr val="00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0043" y="4181424"/>
            <a:ext cx="4023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57175" algn="ctr"/>
            <a:r>
              <a:rPr lang="th-TH" sz="32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ประมาณครึ่งวัน เดือนละ 1 ครั้ง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360" y="5160094"/>
            <a:ext cx="4911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ภายใต้การดูแลของ</a:t>
            </a:r>
            <a:r>
              <a:rPr lang="th-TH" sz="3200" b="1" dirty="0" smtClean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แพทย์ </a:t>
            </a:r>
          </a:p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3200" b="1" dirty="0" smtClean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เวช</a:t>
            </a:r>
            <a:r>
              <a:rPr lang="th-TH" sz="3200" b="1" dirty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กรรม</a:t>
            </a:r>
            <a:r>
              <a:rPr lang="th-TH" sz="3200" b="1" dirty="0" smtClean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</a:t>
            </a:r>
            <a:r>
              <a:rPr lang="en-US" sz="3200" b="1" dirty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3200" b="1" dirty="0" smtClean="0">
                <a:solidFill>
                  <a:srgbClr val="0066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3200" b="1" dirty="0">
              <a:solidFill>
                <a:srgbClr val="0066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0043" y="4857392"/>
            <a:ext cx="4680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 algn="ctr"/>
            <a:r>
              <a:rPr lang="th-TH" sz="32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ภายใต้ข้อแนะนำของ </a:t>
            </a:r>
            <a:r>
              <a:rPr lang="th-TH" sz="3200" b="1" dirty="0" err="1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สสอ</a:t>
            </a:r>
            <a:r>
              <a:rPr lang="th-TH" sz="32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.หรือ แพทย์ที่ระดับ</a:t>
            </a:r>
            <a:r>
              <a:rPr lang="en-US" sz="3200" b="1" dirty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CUP</a:t>
            </a:r>
            <a:endParaRPr lang="th-TH" sz="3200" b="1" dirty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119928"/>
            <a:ext cx="3124696" cy="204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2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8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กลุ่มเป้าหมาย</a:t>
            </a:r>
            <a:endParaRPr lang="en-US" sz="66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AutoShape 4" descr="ผลการค้นหารูปภาพสำหรับ objective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ผลการค้นหารูปภาพสำหรับ objective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 descr="ผลการค้นหารูปภาพสำหรับ objectiv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83" y="10634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1047" y="1772816"/>
            <a:ext cx="189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Berlin Sans FB Demi" panose="020E0802020502020306" pitchFamily="34" charset="0"/>
              </a:rPr>
              <a:t>dT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8370" y="1772816"/>
            <a:ext cx="189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D60093"/>
                </a:solidFill>
                <a:latin typeface="Berlin Sans FB Demi" panose="020E0802020502020306" pitchFamily="34" charset="0"/>
              </a:rPr>
              <a:t>Flu</a:t>
            </a:r>
            <a:endParaRPr lang="en-US" sz="6600" b="1" dirty="0">
              <a:solidFill>
                <a:srgbClr val="D6009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52384" y="1772816"/>
            <a:ext cx="189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MR</a:t>
            </a:r>
            <a:endParaRPr lang="en-US" sz="6600" b="1" dirty="0">
              <a:solidFill>
                <a:srgbClr val="0000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6" y="4597993"/>
            <a:ext cx="3360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บุคคลที่มีอายุ 0 ปีเต็ม ได้แก่ อายุ 20, 30, 40, 50, 60 ปี 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ไป</a:t>
            </a:r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จนตลอด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ชีวิต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807968" y="5035589"/>
            <a:ext cx="3072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D60093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หญิง</a:t>
            </a:r>
            <a:r>
              <a:rPr lang="th-TH" sz="2400" b="1" dirty="0" smtClean="0">
                <a:solidFill>
                  <a:srgbClr val="D60093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ตั้งครรภ์ที่มีอายุครรภ์ตั้งแต่ </a:t>
            </a:r>
          </a:p>
          <a:p>
            <a:pPr algn="ctr">
              <a:defRPr/>
            </a:pPr>
            <a:r>
              <a:rPr lang="th-TH" sz="2400" b="1" dirty="0" smtClean="0">
                <a:solidFill>
                  <a:srgbClr val="D60093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 เดือนขึ้นไป</a:t>
            </a:r>
            <a:endParaRPr lang="th-TH" sz="2400" b="1" dirty="0">
              <a:solidFill>
                <a:srgbClr val="D60093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72331" y="5013199"/>
            <a:ext cx="2976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CC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นักศึกษาทางการแพทย์และสาธารณสุข</a:t>
            </a:r>
            <a:endParaRPr lang="th-TH" sz="2400" b="1" dirty="0">
              <a:solidFill>
                <a:srgbClr val="0000CC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059" name="Picture 11" descr="ผลการค้นหารูปภาพสำหรับ คน การ์ตู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71" y="2852129"/>
            <a:ext cx="2327820" cy="17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ผลการค้นหารูปภาพสำหรับ หญิงตั้งครรภ์ การ์ตู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7" t="9475" r="27939" b="8065"/>
          <a:stretch/>
        </p:blipFill>
        <p:spPr bwMode="auto">
          <a:xfrm flipH="1">
            <a:off x="6528048" y="2797794"/>
            <a:ext cx="1632181" cy="213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ผลการค้นหารูปภาพสำหรับ หญิงตั้งครรภ์ การ์ตูน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7" t="9475" r="27939" b="8065"/>
          <a:stretch/>
        </p:blipFill>
        <p:spPr bwMode="auto">
          <a:xfrm flipH="1">
            <a:off x="3892440" y="2851736"/>
            <a:ext cx="1322072" cy="1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91005" y="5035589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หญิงตั้งครรภ์</a:t>
            </a:r>
            <a:endParaRPr lang="en-US" sz="2400" dirty="0"/>
          </a:p>
        </p:txBody>
      </p:sp>
      <p:pic>
        <p:nvPicPr>
          <p:cNvPr id="2063" name="Picture 15" descr="ผลการค้นหารูปภาพสำหรับ +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039" y="3241309"/>
            <a:ext cx="1265967" cy="9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รูปภาพที่เกี่ยวข้อ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0212" y="2678630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92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fontAlgn="t"/>
            <a:r>
              <a:rPr lang="th-TH" sz="6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รูปแบบการให้บริการ</a:t>
            </a:r>
            <a:endParaRPr lang="en-US" sz="60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295" y="1827959"/>
            <a:ext cx="189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Berlin Sans FB Demi" panose="020E0802020502020306" pitchFamily="34" charset="0"/>
              </a:rPr>
              <a:t>dT</a:t>
            </a:r>
            <a:endParaRPr lang="en-US" sz="6600" b="1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6683" y="1772816"/>
            <a:ext cx="189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D60093"/>
                </a:solidFill>
                <a:latin typeface="Berlin Sans FB Demi" panose="020E0802020502020306" pitchFamily="34" charset="0"/>
              </a:rPr>
              <a:t>Flu</a:t>
            </a:r>
            <a:endParaRPr lang="en-US" sz="6600" b="1" dirty="0">
              <a:solidFill>
                <a:srgbClr val="D6009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8664" y="1772816"/>
            <a:ext cx="1891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MR</a:t>
            </a:r>
            <a:endParaRPr lang="en-US" sz="6600" b="1" dirty="0">
              <a:solidFill>
                <a:srgbClr val="0000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583499" y="3068960"/>
            <a:ext cx="672075" cy="79208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446575" y="3014587"/>
            <a:ext cx="672075" cy="792088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518556" y="2977716"/>
            <a:ext cx="672075" cy="792088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328" y="4221088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คลินิกวัคซีนผู้ใหญ่</a:t>
            </a:r>
          </a:p>
          <a:p>
            <a:pPr algn="ctr"/>
            <a:r>
              <a:rPr lang="th-TH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4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AVC)</a:t>
            </a:r>
            <a:endParaRPr lang="en-US" sz="4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5787" y="4235227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err="1" smtClean="0">
                <a:solidFill>
                  <a:srgbClr val="D60093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บูรณา</a:t>
            </a:r>
            <a:r>
              <a:rPr lang="th-TH" sz="4400" b="1" dirty="0" smtClean="0">
                <a:solidFill>
                  <a:srgbClr val="D60093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endParaRPr lang="en-US" sz="4400" b="1" dirty="0" smtClean="0">
              <a:solidFill>
                <a:srgbClr val="D60093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4400" b="1" dirty="0" smtClean="0">
                <a:solidFill>
                  <a:srgbClr val="D60093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ไปกับงาน </a:t>
            </a:r>
            <a:r>
              <a:rPr lang="en-US" sz="4400" b="1" dirty="0" smtClean="0">
                <a:solidFill>
                  <a:srgbClr val="D60093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ANC</a:t>
            </a:r>
            <a:endParaRPr lang="en-US" sz="4400" b="1" dirty="0">
              <a:solidFill>
                <a:srgbClr val="D60093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0391" y="4203329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คลินิกวัคซีนผู้ใหญ่</a:t>
            </a:r>
            <a:endParaRPr lang="en-US" sz="4400" b="1" dirty="0" smtClean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3600" b="1" dirty="0" smtClean="0">
                <a:solidFill>
                  <a:srgbClr val="0000CC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สถาบันการศึกษา)</a:t>
            </a:r>
            <a:endParaRPr lang="en-US" sz="3600" b="1" dirty="0">
              <a:solidFill>
                <a:srgbClr val="0000CC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เมืองอุตสาหกรรมเชิงนิเวศ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กม.</a:t>
            </a:r>
            <a:r>
              <a:rPr lang="en-US" sz="4000" b="1" dirty="0" smtClean="0"/>
              <a:t>30 </a:t>
            </a:r>
            <a:r>
              <a:rPr lang="th-TH" sz="4000" b="1" dirty="0" smtClean="0"/>
              <a:t>– กม</a:t>
            </a:r>
            <a:r>
              <a:rPr lang="en-US" sz="4000" b="1" dirty="0" smtClean="0"/>
              <a:t>.</a:t>
            </a:r>
            <a:r>
              <a:rPr lang="th-TH" sz="4000" b="1" dirty="0" smtClean="0"/>
              <a:t> </a:t>
            </a:r>
            <a:r>
              <a:rPr lang="en-US" sz="4000" b="1" dirty="0" smtClean="0"/>
              <a:t>34</a:t>
            </a:r>
          </a:p>
          <a:p>
            <a:r>
              <a:rPr lang="en-US" sz="4000" b="1" dirty="0" smtClean="0"/>
              <a:t> </a:t>
            </a:r>
            <a:r>
              <a:rPr lang="th-TH" sz="4000" b="1" dirty="0" smtClean="0"/>
              <a:t>เนื้อที่ </a:t>
            </a:r>
            <a:r>
              <a:rPr lang="en-US" sz="4000" b="1" dirty="0" smtClean="0"/>
              <a:t>63 </a:t>
            </a:r>
            <a:r>
              <a:rPr lang="th-TH" sz="4000" b="1" dirty="0" smtClean="0"/>
              <a:t>ตารางกิโลเมตร</a:t>
            </a:r>
          </a:p>
          <a:p>
            <a:pPr>
              <a:buNone/>
            </a:pPr>
            <a:r>
              <a:rPr lang="th-TH" sz="4000" b="1" dirty="0" smtClean="0"/>
              <a:t>       ยกระดับโรงงานอุตสาหกรรม</a:t>
            </a:r>
          </a:p>
          <a:p>
            <a:pPr>
              <a:buNone/>
            </a:pPr>
            <a:r>
              <a:rPr lang="th-TH" sz="4000" b="1" dirty="0" smtClean="0"/>
              <a:t>       ยกระดับสิ่งแวดล้อม</a:t>
            </a:r>
          </a:p>
          <a:p>
            <a:pPr>
              <a:buNone/>
            </a:pPr>
            <a:r>
              <a:rPr lang="th-TH" sz="4000" b="1" dirty="0" smtClean="0"/>
              <a:t>       ยกระดับคุณภาพชีวิต</a:t>
            </a:r>
            <a:endParaRPr lang="th-TH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PM 2.5</a:t>
            </a:r>
            <a:endParaRPr lang="th-TH" sz="4800" b="1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dirty="0" smtClean="0"/>
              <a:t>มาตรการทาง</a:t>
            </a:r>
            <a:r>
              <a:rPr lang="th-TH" sz="3200" dirty="0" smtClean="0"/>
              <a:t>สาธารณสุข</a:t>
            </a:r>
          </a:p>
          <a:p>
            <a:pPr>
              <a:buNone/>
            </a:pPr>
            <a:r>
              <a:rPr lang="th-TH" sz="3200" dirty="0" smtClean="0"/>
              <a:t> </a:t>
            </a:r>
            <a:r>
              <a:rPr lang="th-TH" sz="3200" dirty="0" smtClean="0"/>
              <a:t>   </a:t>
            </a:r>
            <a:r>
              <a:rPr lang="en-US" sz="3200" dirty="0" smtClean="0"/>
              <a:t>- </a:t>
            </a:r>
            <a:r>
              <a:rPr lang="th-TH" sz="3200" dirty="0" smtClean="0"/>
              <a:t>ให้สื่อสารความเสี่ยง </a:t>
            </a:r>
            <a:r>
              <a:rPr lang="en-US" sz="3200" dirty="0" smtClean="0"/>
              <a:t>/ </a:t>
            </a:r>
            <a:r>
              <a:rPr lang="th-TH" sz="3200" dirty="0" smtClean="0"/>
              <a:t>แจ้งเตือนผลกระทบต่อสุขภาพ</a:t>
            </a:r>
          </a:p>
          <a:p>
            <a:pPr>
              <a:buNone/>
            </a:pPr>
            <a:r>
              <a:rPr lang="th-TH" sz="3200" dirty="0" smtClean="0"/>
              <a:t> </a:t>
            </a:r>
            <a:r>
              <a:rPr lang="th-TH" sz="3200" dirty="0" smtClean="0"/>
              <a:t>   </a:t>
            </a:r>
            <a:r>
              <a:rPr lang="en-US" sz="3200" dirty="0" smtClean="0"/>
              <a:t>- </a:t>
            </a:r>
            <a:r>
              <a:rPr lang="th-TH" sz="3200" dirty="0" smtClean="0"/>
              <a:t>สำรวจกลุ่มเสี่ยง ( เด็ก หญิงมีครรภ์  ผู้สูงอายุ โรคระบบทางเดินหายใจ)</a:t>
            </a:r>
          </a:p>
          <a:p>
            <a:pPr>
              <a:buNone/>
            </a:pPr>
            <a:r>
              <a:rPr lang="th-TH" sz="3200" dirty="0" smtClean="0"/>
              <a:t> </a:t>
            </a:r>
            <a:r>
              <a:rPr lang="th-TH" sz="3200" dirty="0" smtClean="0"/>
              <a:t>   </a:t>
            </a:r>
            <a:r>
              <a:rPr lang="en-US" sz="3200" dirty="0" smtClean="0"/>
              <a:t>- </a:t>
            </a:r>
            <a:r>
              <a:rPr lang="th-TH" sz="3200" dirty="0" smtClean="0"/>
              <a:t>ออกเยี่ยมบ้าน </a:t>
            </a:r>
          </a:p>
          <a:p>
            <a:pPr>
              <a:buNone/>
            </a:pPr>
            <a:r>
              <a:rPr lang="th-TH" sz="3200" dirty="0" smtClean="0"/>
              <a:t> </a:t>
            </a:r>
            <a:r>
              <a:rPr lang="th-TH" sz="3200" dirty="0" smtClean="0"/>
              <a:t>   </a:t>
            </a:r>
            <a:r>
              <a:rPr lang="en-US" sz="3200" dirty="0" smtClean="0"/>
              <a:t>- </a:t>
            </a:r>
            <a:r>
              <a:rPr lang="th-TH" sz="3200" dirty="0" smtClean="0"/>
              <a:t>ติดตาม เฝ้าระวังสถานการณ์มลพิษทางอากาศ เป็นระยะ</a:t>
            </a:r>
            <a:endParaRPr lang="th-TH" sz="3200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C00000"/>
                </a:solidFill>
              </a:rPr>
              <a:t>กฎหมายที่เกี่ยวข้อง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การเผาหญ้าหรือขยะหรือสิ่งอื่นใด  ก่อให้เกิดกลิ่น แสง สี รังสีความร้อน สิ่งมีพิษ ฝุ่นละออง เขม่า จนเป็นเหตุให้เสื่อมหรือเป็นอันตรายต่อสุขภาพ เป็นความผิดอาญา โดยมีโทษจำคุกไม่เกิน </a:t>
            </a:r>
            <a:r>
              <a:rPr lang="en-US" sz="3200" dirty="0" smtClean="0"/>
              <a:t>1</a:t>
            </a:r>
            <a:r>
              <a:rPr lang="th-TH" sz="3200" dirty="0" smtClean="0"/>
              <a:t> เดือน หรือปรับ ไม่เกิน </a:t>
            </a:r>
            <a:r>
              <a:rPr lang="en-US" sz="3200" dirty="0" smtClean="0"/>
              <a:t>2,000 </a:t>
            </a:r>
            <a:r>
              <a:rPr lang="th-TH" sz="3200" dirty="0" smtClean="0"/>
              <a:t>บาท ( </a:t>
            </a:r>
            <a:r>
              <a:rPr lang="th-TH" sz="3200" dirty="0" err="1" smtClean="0"/>
              <a:t>พรบ.สาธา</a:t>
            </a:r>
            <a:r>
              <a:rPr lang="th-TH" sz="3200" dirty="0" smtClean="0"/>
              <a:t>ฯ </a:t>
            </a:r>
            <a:r>
              <a:rPr lang="en-US" sz="3200" dirty="0" smtClean="0"/>
              <a:t>2533 </a:t>
            </a:r>
            <a:r>
              <a:rPr lang="th-TH" sz="3200" dirty="0" smtClean="0"/>
              <a:t>มาตรา </a:t>
            </a:r>
            <a:r>
              <a:rPr lang="en-US" sz="3200" dirty="0" smtClean="0"/>
              <a:t>25, 26,28,74</a:t>
            </a:r>
            <a:r>
              <a:rPr lang="th-TH" sz="3200" dirty="0" smtClean="0"/>
              <a:t>)</a:t>
            </a:r>
          </a:p>
          <a:p>
            <a:pPr>
              <a:buNone/>
            </a:pPr>
            <a:r>
              <a:rPr lang="th-TH" sz="3200" dirty="0" smtClean="0"/>
              <a:t>    กรณีอันตรายแก่บุคคล หรือ ทรัพย์สิน มีโทษจำคุก </a:t>
            </a:r>
            <a:r>
              <a:rPr lang="en-US" sz="3200" dirty="0" smtClean="0"/>
              <a:t>7</a:t>
            </a:r>
            <a:r>
              <a:rPr lang="th-TH" sz="3200" dirty="0" smtClean="0"/>
              <a:t> ปี และปรับไม่เกิน </a:t>
            </a:r>
            <a:r>
              <a:rPr lang="en-US" sz="3200" dirty="0" smtClean="0"/>
              <a:t>14,000 </a:t>
            </a:r>
            <a:r>
              <a:rPr lang="th-TH" sz="3200" dirty="0" smtClean="0"/>
              <a:t>บาท (มาตรา </a:t>
            </a:r>
            <a:r>
              <a:rPr lang="en-US" sz="3200" dirty="0" smtClean="0"/>
              <a:t>220</a:t>
            </a:r>
            <a:r>
              <a:rPr lang="th-TH" sz="3200" dirty="0" smtClean="0"/>
              <a:t>) </a:t>
            </a:r>
            <a:endParaRPr lang="th-TH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699" y="266410"/>
            <a:ext cx="5984039" cy="33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9737" y="3760073"/>
            <a:ext cx="5982806" cy="29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D35570B-338E-415A-AEF9-980FC17975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7952" y="417688"/>
            <a:ext cx="4857784" cy="785812"/>
          </a:xfrm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365760" indent="-283464" algn="ctr">
              <a:defRPr/>
            </a:pP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รายงานบัตร 506</a:t>
            </a:r>
          </a:p>
          <a:p>
            <a:pPr marL="365760" indent="-283464" algn="ctr">
              <a:defRPr/>
            </a:pP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ตั้งแต่วันที่ 1 –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มกราคม  2562</a:t>
            </a:r>
          </a:p>
          <a:p>
            <a:pPr marL="365760" indent="-283464" algn="ctr">
              <a:defRPr/>
            </a:pPr>
            <a:endParaRPr lang="zh-CN" altLang="en-US" sz="3600" b="1" dirty="0"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="" xmlns:a16="http://schemas.microsoft.com/office/drawing/2014/main" id="{F06D1D5B-2711-4B67-B404-B63318878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7032912"/>
              </p:ext>
            </p:extLst>
          </p:nvPr>
        </p:nvGraphicFramePr>
        <p:xfrm>
          <a:off x="6426907" y="417688"/>
          <a:ext cx="4895849" cy="627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3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914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ผลงานบัตร</a:t>
                      </a:r>
                      <a:endParaRPr lang="en-US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en-US" sz="1600" dirty="0">
                          <a:latin typeface="TH SarabunPSK" pitchFamily="34" charset="-34"/>
                          <a:cs typeface="TH SarabunPSK" pitchFamily="34" charset="-34"/>
                        </a:rPr>
                        <a:t>506</a:t>
                      </a:r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จำนวนผู้รับ</a:t>
                      </a:r>
                    </a:p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  <a:p>
                      <a:pPr algn="ctr"/>
                      <a:endParaRPr lang="th-TH" sz="1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1430" marR="91430" marT="43958" marB="4395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32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รพ.สต.เทพารักษ์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2,448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0.40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626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รพ.สต.ท้ายบ้านใหม่</a:t>
                      </a:r>
                    </a:p>
                  </a:txBody>
                  <a:tcPr marL="91430" marR="91430" marT="43958" marB="43958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916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0.76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042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รพ.สต.บ้านคลองเก้า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1,287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1.01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336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รพ.สต.บางปูใหม่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1,316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1.13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รพ.สต.พุทธรักษา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2,168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1.38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รพ.สต.ท้ายบ้าน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1,610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2.23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รพ.สต.บางปู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1,240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2.01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579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รพ.สต.ร่มโพธิ์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1,056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1.04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รพ.สต.แพรกษา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1,983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1.61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ศสช.นครทอง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1,201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1.41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527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รพ.สต.บางเมืองใหม่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1,422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0.77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0301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ศสช.มังกรทอง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2,394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0.62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4590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รพ.สต.วัดบางปิ้ง</a:t>
                      </a: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2,027</a:t>
                      </a: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0.34</a:t>
                      </a: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4590">
                <a:tc>
                  <a:txBody>
                    <a:bodyPr/>
                    <a:lstStyle/>
                    <a:p>
                      <a:pPr algn="l" rtl="0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9524" marR="9524" marT="8762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4" marR="9524" marT="8762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ตาราง 3">
            <a:extLst>
              <a:ext uri="{FF2B5EF4-FFF2-40B4-BE49-F238E27FC236}">
                <a16:creationId xmlns="" xmlns:a16="http://schemas.microsoft.com/office/drawing/2014/main" id="{0D644E76-DFEE-4099-B14A-447A2E70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6029490"/>
              </p:ext>
            </p:extLst>
          </p:nvPr>
        </p:nvGraphicFramePr>
        <p:xfrm>
          <a:off x="767644" y="1292225"/>
          <a:ext cx="5256920" cy="530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3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2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40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8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94884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หน่วยบริการ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ผลงาน</a:t>
                      </a:r>
                    </a:p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บัตร</a:t>
                      </a:r>
                      <a:r>
                        <a:rPr lang="th-TH" sz="1300" baseline="0" dirty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1300" baseline="0" dirty="0">
                          <a:latin typeface="TH SarabunPSK" pitchFamily="34" charset="-34"/>
                          <a:cs typeface="TH SarabunPSK" pitchFamily="34" charset="-34"/>
                        </a:rPr>
                        <a:t>506</a:t>
                      </a:r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จำนวนผู้รับ</a:t>
                      </a:r>
                    </a:p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บริการ</a:t>
                      </a:r>
                    </a:p>
                    <a:p>
                      <a:pPr algn="ctr"/>
                      <a:endParaRPr lang="th-TH" sz="13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latin typeface="TH SarabunPSK" pitchFamily="34" charset="-34"/>
                          <a:cs typeface="TH SarabunPSK" pitchFamily="34" charset="-34"/>
                        </a:rPr>
                        <a:t>ร้อยละ</a:t>
                      </a:r>
                    </a:p>
                  </a:txBody>
                  <a:tcPr marL="91451" marR="91451" marT="37217" marB="372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รพ.สต.บางโปรง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671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accent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1.78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682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รพ.สต..สำโรงเหนือ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2,226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1.30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รพ.สต..บางด้วน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849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1.53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รพ.สต..บุญศิริ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1,028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0.29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สอน.เฉลิมฯ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บางปิ้ง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44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2,885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1.52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6194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รพ.สต..บางเมือง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1,996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0.10</a:t>
                      </a: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เมืองราชา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657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เมืองปากน้ำ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492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สวางค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นิวาส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n/a</a:t>
                      </a:r>
                      <a:endParaRPr lang="th-TH" sz="1500" b="0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3896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เทศบาลนคร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76224">
                <a:tc>
                  <a:txBody>
                    <a:bodyPr/>
                    <a:lstStyle/>
                    <a:p>
                      <a:r>
                        <a:rPr lang="th-TH" sz="13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ศสช.</a:t>
                      </a:r>
                      <a:r>
                        <a:rPr lang="th-TH" sz="13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สะพาน</a:t>
                      </a:r>
                      <a:r>
                        <a:rPr lang="th-TH" sz="13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endParaRPr lang="th-TH" sz="13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n/a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829"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รวม</a:t>
                      </a:r>
                    </a:p>
                  </a:txBody>
                  <a:tcPr marL="91451" marR="91451" marT="37217" marB="37217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332</a:t>
                      </a:r>
                      <a:endParaRPr lang="th-TH" sz="15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30,726</a:t>
                      </a:r>
                      <a:endParaRPr lang="th-TH" sz="15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1.08</a:t>
                      </a:r>
                      <a:endParaRPr lang="th-TH" sz="15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6" marR="9526" marT="7368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172F49-B664-44B6-AB44-0B40B946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               จำนวนผู้ป่วยไข้เลือดออก ปี 2562 จ.สมุทรปราการ</a:t>
            </a:r>
            <a:endParaRPr lang="th-TH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706B263-5EA9-44BA-BE66-862B8CFD2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3372916"/>
              </p:ext>
            </p:extLst>
          </p:nvPr>
        </p:nvGraphicFramePr>
        <p:xfrm>
          <a:off x="928468" y="1825625"/>
          <a:ext cx="10425331" cy="4209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919">
                  <a:extLst>
                    <a:ext uri="{9D8B030D-6E8A-4147-A177-3AD203B41FA5}">
                      <a16:colId xmlns="" xmlns:a16="http://schemas.microsoft.com/office/drawing/2014/main" val="2078774444"/>
                    </a:ext>
                  </a:extLst>
                </a:gridCol>
                <a:gridCol w="2607732">
                  <a:extLst>
                    <a:ext uri="{9D8B030D-6E8A-4147-A177-3AD203B41FA5}">
                      <a16:colId xmlns="" xmlns:a16="http://schemas.microsoft.com/office/drawing/2014/main" val="2476357890"/>
                    </a:ext>
                  </a:extLst>
                </a:gridCol>
                <a:gridCol w="1859548">
                  <a:extLst>
                    <a:ext uri="{9D8B030D-6E8A-4147-A177-3AD203B41FA5}">
                      <a16:colId xmlns="" xmlns:a16="http://schemas.microsoft.com/office/drawing/2014/main" val="3733485905"/>
                    </a:ext>
                  </a:extLst>
                </a:gridCol>
                <a:gridCol w="2085066">
                  <a:extLst>
                    <a:ext uri="{9D8B030D-6E8A-4147-A177-3AD203B41FA5}">
                      <a16:colId xmlns="" xmlns:a16="http://schemas.microsoft.com/office/drawing/2014/main" val="1159755209"/>
                    </a:ext>
                  </a:extLst>
                </a:gridCol>
                <a:gridCol w="2085066">
                  <a:extLst>
                    <a:ext uri="{9D8B030D-6E8A-4147-A177-3AD203B41FA5}">
                      <a16:colId xmlns="" xmlns:a16="http://schemas.microsoft.com/office/drawing/2014/main" val="2994716405"/>
                    </a:ext>
                  </a:extLst>
                </a:gridCol>
              </a:tblGrid>
              <a:tr h="6018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ลำดับที่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อำเภอ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ประชากร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จำนวนป่วย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อัตราป่วย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04634035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บางเสาธง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77037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32.45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78953131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พระประแดง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196540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9.16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68542179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เมืองสมุทรปราการ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534691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5.05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03566016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บางพลี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249113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4.01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61314312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พระสมุทรเจดีย์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137091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3.65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64376174"/>
                  </a:ext>
                </a:extLst>
              </a:tr>
              <a:tr h="601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บางบ่อ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3200" b="0" i="0" u="none" strike="noStrike">
                          <a:effectLst/>
                          <a:latin typeface="MS Sans Serif"/>
                        </a:rPr>
                        <a:t>107088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3200" b="0" i="0" u="none" strike="noStrike" dirty="0">
                          <a:effectLst/>
                          <a:latin typeface="MS Sans Serif"/>
                        </a:rPr>
                        <a:t>1.87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588475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37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1EA78-3F3B-4D4B-BC9D-4BBE57A1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168813"/>
            <a:ext cx="10551942" cy="562707"/>
          </a:xfrm>
        </p:spPr>
        <p:txBody>
          <a:bodyPr>
            <a:normAutofit/>
          </a:bodyPr>
          <a:lstStyle/>
          <a:p>
            <a:r>
              <a:rPr lang="th-TH" sz="3200" b="1" dirty="0" smtClean="0"/>
              <a:t>จำนวนผู้ป่วยไข้เลือดออก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1-31</a:t>
            </a:r>
            <a:r>
              <a:rPr lang="en-US" sz="3200" b="1" dirty="0" smtClean="0"/>
              <a:t> </a:t>
            </a:r>
            <a:r>
              <a:rPr lang="th-TH" sz="3200" b="1" dirty="0" smtClean="0"/>
              <a:t>มกราคม 2562</a:t>
            </a:r>
            <a:endParaRPr lang="th-TH" sz="320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872197" y="759660"/>
          <a:ext cx="10087705" cy="597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541"/>
                <a:gridCol w="2321994"/>
                <a:gridCol w="1713088"/>
                <a:gridCol w="2017541"/>
                <a:gridCol w="2017541"/>
              </a:tblGrid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ที่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รพ.สต./ศูนย์สุขภาพชุมชน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ประชากร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จำนวนผู้ป่วย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อัตรา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รพ.สต.บางปู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12,581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23.84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รพ.สต.ท้ายบ้าน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16,932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17.71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รพ.สต.บางเมืองใหม่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13,614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14.69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รพ.สต.พุทธรักษา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13,962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14.32</a:t>
                      </a:r>
                    </a:p>
                  </a:txBody>
                  <a:tcPr marL="9525" marR="9525" marT="9525" marB="0"/>
                </a:tc>
              </a:tr>
              <a:tr h="34207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สอ.น.เฉลิมฯบ้านคลองบางปิ้ง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24,195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8.27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รพ.สต.บางเมือง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11,492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8.7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รพ.สต.บ้านคลองเก้า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36,585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8.23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ศสช.มังกรทอง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28,935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6.91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รพ.สต.บางด้วน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7,985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รพ.สต.แพรกษา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20,134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รพ.สต.นครทอง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13,384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รพ.สต.ท้ายบ้านใหม่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19,631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13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สอ.น.เฉลิมฯสาขาวัดบางปิ้ง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19,676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5.08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รพ.สต.บุญศิริ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16,232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รพ.สต.ร่มโพธิ์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23,531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4.24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รพ.สต.บางโปรง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10,060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รพ.สต.เทพารักษ์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25,194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4.11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18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รพ.สต.บางปูใหม่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19,625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0</a:t>
                      </a:r>
                    </a:p>
                  </a:txBody>
                  <a:tcPr marL="9525" marR="9525" marT="9525" marB="0"/>
                </a:tc>
              </a:tr>
              <a:tr h="296409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รพ.สต.สำโรงเหนือ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latin typeface="Angsana New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Angsana New"/>
                        </a:rPr>
                        <a:t>18,214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ngsana New"/>
                        </a:rPr>
                        <a:t>5.49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212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81353" y="225083"/>
          <a:ext cx="11394830" cy="633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45"/>
                <a:gridCol w="731520"/>
                <a:gridCol w="647114"/>
                <a:gridCol w="886265"/>
                <a:gridCol w="631286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7279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ตำบล</a:t>
                      </a:r>
                    </a:p>
                  </a:txBody>
                  <a:tcPr marL="9525" marR="9525" marT="9525" marB="0" anchor="ctr"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ปีงบประมาณ 2561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รวม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BCG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HBV1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DTP-HB3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โปลิโอ3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MMR1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IPV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279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ปากน้ำ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81.18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85.29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82.35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83.53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65.88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สำโรงเหนือ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60.38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80.86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77.63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73.85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76.28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บางเมือง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97.69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97.69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93.07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83.5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ท้ายบ้าน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95.12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94.51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87.2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บางปูใหม่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94.54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93.99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94.54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91.26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95.08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แพ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รกษา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85.87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85.87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81.99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82.83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บางโปรง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บางปู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97.73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90.91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90.91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บางด้วน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บางเมืองใหม่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84.8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เทพารักษ์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87.93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85.86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ท้ายบ้านใหม่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94.85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86.76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แพ</a:t>
                      </a:r>
                      <a:r>
                        <a:rPr lang="th-TH" sz="1800" b="1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รกษา</a:t>
                      </a:r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89.07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85.79</a:t>
                      </a:r>
                    </a:p>
                  </a:txBody>
                  <a:tcPr marL="9525" marR="9525" marT="9525" marB="0" anchor="b"/>
                </a:tc>
              </a:tr>
              <a:tr h="372794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รวม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2,692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2,370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88.04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93.05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2,382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333333"/>
                          </a:solidFill>
                          <a:latin typeface="Tahoma"/>
                        </a:rPr>
                        <a:t>88.48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2,369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2,342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2,232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Tahoma"/>
                        </a:rPr>
                        <a:t>82.91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22031" y="239156"/>
          <a:ext cx="10917702" cy="635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062"/>
                <a:gridCol w="1814928"/>
                <a:gridCol w="1814928"/>
                <a:gridCol w="1814928"/>
                <a:gridCol w="1814928"/>
                <a:gridCol w="1814928"/>
              </a:tblGrid>
              <a:tr h="35334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ตำบล</a:t>
                      </a: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ปีงบประมาณ</a:t>
                      </a:r>
                      <a:r>
                        <a:rPr lang="th-TH" sz="1600" b="1" i="0" u="none" strike="noStrike" baseline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2561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33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รวม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JE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MMR2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33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ปากน้ำ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69.59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74.23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สำโรงเหนือ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56.23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70.91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บางเมือง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77.31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82.07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ท้ายบ้าน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77.01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85.06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บางปูใหม่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71.81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78.85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แพรกษา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69.97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บางโปรง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บางปู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80.65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87.1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บางด้วน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96.97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บางเมืองใหม่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60.74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76.3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เทพารักษ์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64.9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ท้ายบ้านใหม่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77.08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75.42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แพรกษาใหม่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90.57</a:t>
                      </a:r>
                    </a:p>
                  </a:txBody>
                  <a:tcPr marL="9525" marR="9525" marT="9525" marB="0" anchor="b"/>
                </a:tc>
              </a:tr>
              <a:tr h="353347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รวม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2,987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2,139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71.61 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2,310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77.34 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3139" y="775783"/>
            <a:ext cx="5888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แนวทางการให้วัคซีน </a:t>
            </a:r>
            <a:r>
              <a:rPr lang="en-US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DTP-HB-</a:t>
            </a:r>
            <a:r>
              <a:rPr lang="en-US" sz="4400" b="1" dirty="0" err="1" smtClean="0">
                <a:latin typeface="FreesiaUPC" panose="020B0604020202020204" pitchFamily="34" charset="-34"/>
                <a:cs typeface="FreesiaUPC" panose="020B0604020202020204" pitchFamily="34" charset="-34"/>
              </a:rPr>
              <a:t>Hib</a:t>
            </a:r>
            <a:endParaRPr lang="th-TH" sz="4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3174" y="4759727"/>
            <a:ext cx="2914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กองโรคป้องกันด้วยวัคซีน</a:t>
            </a:r>
          </a:p>
          <a:p>
            <a:pPr algn="ctr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กรมควบคุมโรค</a:t>
            </a:r>
          </a:p>
          <a:p>
            <a:pPr algn="ctr"/>
            <a:r>
              <a:rPr lang="th-TH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ปีงบประมาณ พ.ศ. 2562</a:t>
            </a:r>
            <a:endParaRPr lang="th-TH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660" y="1684628"/>
            <a:ext cx="11644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effectLst/>
                <a:latin typeface="FreesiaUPC" panose="020B0604020202020204" pitchFamily="34" charset="-34"/>
                <a:ea typeface="TH SarabunPSK" panose="020B0500040200020003" pitchFamily="34" charset="-34"/>
                <a:cs typeface="FreesiaUPC" panose="020B0604020202020204" pitchFamily="34" charset="-34"/>
              </a:rPr>
              <a:t>(การปรับเปลี่ยนการให้บริการวัคซีน </a:t>
            </a:r>
            <a:r>
              <a:rPr lang="en-US" sz="3200" b="1" dirty="0" smtClean="0">
                <a:effectLst/>
                <a:latin typeface="FreesiaUPC" panose="020B0604020202020204" pitchFamily="34" charset="-34"/>
                <a:ea typeface="TH SarabunPSK" panose="020B0500040200020003" pitchFamily="34" charset="-34"/>
                <a:cs typeface="FreesiaUPC" panose="020B0604020202020204" pitchFamily="34" charset="-34"/>
              </a:rPr>
              <a:t>DTP-HB-</a:t>
            </a:r>
            <a:r>
              <a:rPr lang="en-US" sz="3200" b="1" dirty="0" err="1" smtClean="0">
                <a:effectLst/>
                <a:latin typeface="FreesiaUPC" panose="020B0604020202020204" pitchFamily="34" charset="-34"/>
                <a:ea typeface="TH SarabunPSK" panose="020B0500040200020003" pitchFamily="34" charset="-34"/>
                <a:cs typeface="FreesiaUPC" panose="020B0604020202020204" pitchFamily="34" charset="-34"/>
              </a:rPr>
              <a:t>Hib</a:t>
            </a:r>
            <a:r>
              <a:rPr lang="en-US" sz="3200" b="1" dirty="0" smtClean="0">
                <a:effectLst/>
                <a:latin typeface="FreesiaUPC" panose="020B0604020202020204" pitchFamily="34" charset="-34"/>
                <a:ea typeface="TH SarabunPSK" panose="020B0500040200020003" pitchFamily="34" charset="-34"/>
                <a:cs typeface="FreesiaUPC" panose="020B0604020202020204" pitchFamily="34" charset="-34"/>
              </a:rPr>
              <a:t> </a:t>
            </a:r>
            <a:r>
              <a:rPr lang="th-TH" sz="3200" b="1" dirty="0" smtClean="0">
                <a:effectLst/>
                <a:latin typeface="FreesiaUPC" panose="020B0604020202020204" pitchFamily="34" charset="-34"/>
                <a:ea typeface="TH SarabunPSK" panose="020B0500040200020003" pitchFamily="34" charset="-34"/>
                <a:cs typeface="FreesiaUPC" panose="020B0604020202020204" pitchFamily="34" charset="-34"/>
              </a:rPr>
              <a:t>แทนวัคซีน </a:t>
            </a:r>
            <a:r>
              <a:rPr lang="en-US" sz="3200" b="1" dirty="0" smtClean="0">
                <a:effectLst/>
                <a:latin typeface="FreesiaUPC" panose="020B0604020202020204" pitchFamily="34" charset="-34"/>
                <a:ea typeface="TH SarabunPSK" panose="020B0500040200020003" pitchFamily="34" charset="-34"/>
                <a:cs typeface="FreesiaUPC" panose="020B0604020202020204" pitchFamily="34" charset="-34"/>
              </a:rPr>
              <a:t>DTP-HB)</a:t>
            </a:r>
            <a:endParaRPr lang="th-TH" sz="32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678" y="2498104"/>
            <a:ext cx="11789789" cy="4571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008080"/>
                </a:solidFill>
              </a:ln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988311" y="3014570"/>
            <a:ext cx="4223831" cy="3034286"/>
            <a:chOff x="6016084" y="923266"/>
            <a:chExt cx="1869207" cy="1869207"/>
          </a:xfrm>
        </p:grpSpPr>
        <p:pic>
          <p:nvPicPr>
            <p:cNvPr id="10" name="Picture 2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084" y="923266"/>
              <a:ext cx="1869207" cy="186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8944823">
              <a:off x="6603967" y="1799253"/>
              <a:ext cx="837932" cy="398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800080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DTP-HB-Hib</a:t>
              </a:r>
              <a:endParaRPr lang="th-TH" sz="3600" b="1" dirty="0">
                <a:solidFill>
                  <a:srgbClr val="800080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91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à¸¥à¸à¸²à¸£à¸à¹à¸à¸«à¸²à¸£à¸¹à¸à¸ à¸²à¸à¸ªà¸³à¸«à¸£à¸±à¸ 1 2 3 ico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562" y="4379405"/>
            <a:ext cx="8563911" cy="190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3519" y="166204"/>
            <a:ext cx="2525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กลุ่มเป้าหมาย</a:t>
            </a:r>
            <a:endParaRPr lang="th-TH" sz="4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499" y="897154"/>
            <a:ext cx="11789789" cy="45719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rgbClr val="008080"/>
                </a:solidFill>
              </a:ln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037582" y="1592235"/>
            <a:ext cx="2492276" cy="1869207"/>
            <a:chOff x="6016084" y="923266"/>
            <a:chExt cx="1869207" cy="1869207"/>
          </a:xfrm>
        </p:grpSpPr>
        <p:pic>
          <p:nvPicPr>
            <p:cNvPr id="1044" name="Picture 2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084" y="923266"/>
              <a:ext cx="1869207" cy="186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8765750">
              <a:off x="6360730" y="1825208"/>
              <a:ext cx="132440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DTP-HB-Hib</a:t>
              </a:r>
              <a:endParaRPr lang="th-TH" sz="24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6015210" y="1600995"/>
            <a:ext cx="2492276" cy="1869207"/>
            <a:chOff x="5761033" y="851196"/>
            <a:chExt cx="1869207" cy="1869207"/>
          </a:xfrm>
        </p:grpSpPr>
        <p:pic>
          <p:nvPicPr>
            <p:cNvPr id="28" name="Picture 2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033" y="851196"/>
              <a:ext cx="1869207" cy="186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 rot="18823434">
              <a:off x="6105237" y="1771420"/>
              <a:ext cx="132440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DTP-HB-Hib</a:t>
              </a:r>
              <a:endParaRPr lang="th-TH" sz="24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9112306" y="1592234"/>
            <a:ext cx="2492276" cy="1869207"/>
            <a:chOff x="5761033" y="851196"/>
            <a:chExt cx="1869207" cy="1869207"/>
          </a:xfrm>
        </p:grpSpPr>
        <p:pic>
          <p:nvPicPr>
            <p:cNvPr id="31" name="Picture 2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033" y="851196"/>
              <a:ext cx="1869207" cy="186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 rot="18802297">
              <a:off x="6105237" y="1771420"/>
              <a:ext cx="132440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FreesiaUPC" panose="020B0604020202020204" pitchFamily="34" charset="-34"/>
                  <a:cs typeface="FreesiaUPC" panose="020B0604020202020204" pitchFamily="34" charset="-34"/>
                </a:rPr>
                <a:t>DTP-HB-Hib</a:t>
              </a:r>
              <a:endParaRPr lang="th-TH" sz="2400" b="1" dirty="0"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24286" y="350852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เดือน</a:t>
            </a:r>
            <a:endParaRPr lang="th-TH" sz="3600" b="1" dirty="0">
              <a:solidFill>
                <a:srgbClr val="00006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028" name="Picture 4" descr="à¸à¸¥à¸à¸²à¸£à¸à¹à¸à¸«à¸²à¸£à¸¹à¸à¸ à¸²à¸à¸ªà¸³à¸«à¸£à¸±à¸ 2 months baby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85" y="1664714"/>
            <a:ext cx="2159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583441" y="350852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 </a:t>
            </a:r>
            <a:r>
              <a:rPr lang="th-TH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เดือน</a:t>
            </a:r>
            <a:endParaRPr lang="th-TH" sz="3600" b="1" dirty="0">
              <a:solidFill>
                <a:srgbClr val="00006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8713" y="3489760"/>
            <a:ext cx="123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 </a:t>
            </a:r>
            <a:r>
              <a:rPr lang="th-TH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เดือน</a:t>
            </a:r>
            <a:endParaRPr lang="th-TH" sz="3600" b="1" dirty="0">
              <a:solidFill>
                <a:srgbClr val="00006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1374" y="3508519"/>
            <a:ext cx="73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66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อายุ</a:t>
            </a:r>
            <a:endParaRPr lang="th-TH" sz="3600" b="1" dirty="0">
              <a:solidFill>
                <a:srgbClr val="00006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3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P1010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62" y="393894"/>
            <a:ext cx="7811708" cy="6010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1105</Words>
  <Application>Microsoft Office PowerPoint</Application>
  <PresentationFormat>กำหนดเอง</PresentationFormat>
  <Paragraphs>622</Paragraphs>
  <Slides>17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Office Theme</vt:lpstr>
      <vt:lpstr>รายงานเฝ้าระวังทางระบาดวิทยา</vt:lpstr>
      <vt:lpstr>ภาพนิ่ง 2</vt:lpstr>
      <vt:lpstr>               จำนวนผู้ป่วยไข้เลือดออก ปี 2562 จ.สมุทรปราการ</vt:lpstr>
      <vt:lpstr>จำนวนผู้ป่วยไข้เลือดออก 1-31 มกราคม 2562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คลินิกวัคซีนผู้ใหญ่</vt:lpstr>
      <vt:lpstr>กลุ่มเป้าหมาย</vt:lpstr>
      <vt:lpstr>รูปแบบการให้บริการ</vt:lpstr>
      <vt:lpstr>เมืองอุตสาหกรรมเชิงนิเวศ</vt:lpstr>
      <vt:lpstr>PM 2.5</vt:lpstr>
      <vt:lpstr>กฎหมายที่เกี่ยวข้อง</vt:lpstr>
      <vt:lpstr>ภาพนิ่ง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รายงานเฝ้าระวังทางระบาดวิทยา</dc:title>
  <dc:creator>Surat</dc:creator>
  <cp:lastModifiedBy>SURAT</cp:lastModifiedBy>
  <cp:revision>41</cp:revision>
  <cp:lastPrinted>2019-02-04T02:58:35Z</cp:lastPrinted>
  <dcterms:created xsi:type="dcterms:W3CDTF">2019-02-04T01:56:02Z</dcterms:created>
  <dcterms:modified xsi:type="dcterms:W3CDTF">2019-02-05T02:14:53Z</dcterms:modified>
</cp:coreProperties>
</file>