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262" r:id="rId3"/>
    <p:sldId id="1285" r:id="rId4"/>
    <p:sldId id="257" r:id="rId5"/>
    <p:sldId id="1283" r:id="rId6"/>
    <p:sldId id="1280" r:id="rId7"/>
    <p:sldId id="1263" r:id="rId8"/>
    <p:sldId id="1281" r:id="rId9"/>
    <p:sldId id="1282" r:id="rId10"/>
    <p:sldId id="1284" r:id="rId11"/>
    <p:sldId id="1286" r:id="rId12"/>
  </p:sldIdLst>
  <p:sldSz cx="12192000" cy="6858000"/>
  <p:notesSz cx="6797675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at" initials="S" lastIdx="1" clrIdx="0">
    <p:extLst>
      <p:ext uri="{19B8F6BF-5375-455C-9EA6-DF929625EA0E}">
        <p15:presenceInfo xmlns:p15="http://schemas.microsoft.com/office/powerpoint/2012/main" userId="Sur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DF2A4-D657-47B1-8FAF-A4A6E8CC2B3A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78B0-6392-434E-BE26-8EAB6C214B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426-F755-4439-BAA6-82CEFF8D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FE7BD-D298-4044-9B70-2BA6D35B2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9C00A-3D2F-4317-B1B7-B387BC24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4C8E1-39B9-4B95-9C82-519F35FA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6508-8508-4B9F-94B8-69A3D10F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7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6F28-A1FF-4484-A8B0-753788DD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CAF7-7F95-4713-AABE-08EB6C57C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68A4-B087-4E4D-8983-3AFECB51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83E2-CA40-4143-8B01-04DD0575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EC54-8B74-4943-9B14-330978B5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924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07932-5610-4370-83FA-7A3CFB8C2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68AC8-C9AF-41CC-9911-C5D560D42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4EF2-25EA-4F30-A718-87ABFB4B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BC26-8DB0-4650-9987-934D56F8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12778-46AA-487C-86B3-56C8E2A5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439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 noProof="0"/>
              <a:t>Click icon to add table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99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4021-CB4A-4877-A48D-A86D9386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085-7412-4BF6-BB5A-FEF63688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EA95-527B-4D31-965C-9E645E05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ADA1-08A1-4094-AC50-8D2A3CF8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F5E37-31EA-48B5-811D-EB8D2D20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11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47ED-8285-4711-A41B-9E4BE483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4964D-5518-4473-83E5-D2E35A6EC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5866-6CC2-43BD-9FFD-C5FDFC58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358F-13EA-493B-986B-B3D94EC5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58C1-ECF9-417C-8918-6590605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19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CEB3-B5A0-4137-8EFE-EBF866A7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9E48-B259-45F2-931B-9B1D4AA4A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F0D7-3F88-4EC5-9C0E-232FB564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57A3-5932-4D83-A31F-B0F8361A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3DD5E-3243-46D5-911B-9C9CB8E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A564B-C921-4E9D-90EA-3AEA70DA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3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5B80-020E-4931-8580-74729ACC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BA993-6433-41D6-BC52-38CC5AB7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5D681-E5CE-48C4-BC61-178FB395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5806-9962-4802-8A49-A319C6CAD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1A963-2C4B-4633-B19C-A289047EE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B067F-D06D-48DB-9A99-C8B0A016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D7DE8-523F-4478-9D14-207E70E5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4207A-368C-4CA9-9C75-4C93F4B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69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B3AC-061A-460E-AC25-DFDFB39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F5416-5CAF-4E31-A271-60D2BC84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DDB6B-BA88-4E53-904A-FEC75578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688FB-428B-4D54-8BEC-4513764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77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B93C6-62BF-4AF4-9E15-07DF934E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BCABA-B9E7-4773-B45D-06CA58BF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928B6-0FA1-4F0B-A11A-D6E2338D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6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3551-9C6C-4779-BAAC-F803865E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E2CD-954C-4227-AE1D-656E9268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4BADE-CCB5-427F-AB99-821810A23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3E625-D4BE-4E8A-ABD9-94270089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17CA1-7D53-4BC6-A2F9-9A89F049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016D-B6AE-4052-BE2F-B67810BA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7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5E72-FCBB-4B6C-9374-2D56F42C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2524-2B33-4134-AA2F-9ABDB2EB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F1A3-9E2D-499A-B6EF-8FA2F4113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E4604-9177-4BCC-94F2-AAFD8299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08AC6-1D6B-4A2F-8BD7-E8830976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2FDEB-46BA-444B-BDDF-8E380AE4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19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8C811-E825-45DE-9EEC-B7C6FF91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E762-787D-425E-B703-D7D8233E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29EC9-D233-4E60-9367-A5E13EA1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4D31-6F99-4DF6-A4BB-EF5EBB7A3D09}" type="datetimeFigureOut">
              <a:rPr lang="th-TH" smtClean="0"/>
              <a:pPr/>
              <a:t>05/03/62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296D7-EB62-4EDF-B9DD-759FEBF10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98CA-5EC3-4BFE-8843-43567DFAC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80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A7A-D7C6-4874-80E5-1B4413A3D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10" y="1122363"/>
            <a:ext cx="9053689" cy="1655762"/>
          </a:xfrm>
        </p:spPr>
        <p:txBody>
          <a:bodyPr/>
          <a:lstStyle/>
          <a:p>
            <a:r>
              <a:rPr lang="th-TH" b="1" dirty="0"/>
              <a:t>รายงานเฝ้าระวังทางระบาดวิทยา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12BF7-7DC0-446A-BAEB-9E77A97D0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 </a:t>
            </a:r>
            <a:r>
              <a:rPr lang="th-TH" b="1" dirty="0"/>
              <a:t>นายสุรัตน์   พัศดุ</a:t>
            </a:r>
          </a:p>
          <a:p>
            <a:pPr>
              <a:defRPr/>
            </a:pPr>
            <a:r>
              <a:rPr lang="th-TH" b="1" dirty="0"/>
              <a:t>                                  จพง.สาธารณสุขชำนาญงาน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431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1F7E-5647-4580-88A0-DAF9FAF5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สสจ.นิเทศงาน  มาตรฐานงานระบาดวิทยาโรคติดต่อ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75C7-760F-4760-908B-E57082C2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ตัวชี้วัด </a:t>
            </a:r>
          </a:p>
          <a:p>
            <a:pPr marL="0" indent="0">
              <a:buNone/>
            </a:pPr>
            <a:r>
              <a:rPr lang="th-TH" dirty="0"/>
              <a:t> 	</a:t>
            </a: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1. มีความครบถ้วนของผู้ป่วยที่รายงานด้วยโรคติดต่อที่ต้องเฝ้าระวัง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 	2. มีความทันเวลาของการรายงานโรคติดต่อที่ต้องเฝ้าระวัง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 	3. มีการจัดทำสถานการณ์โรคที่สำคัญและเผยแพร่อย่างต่อเนื่อง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	 4. มีความครบถ้วนของการสอบสวนผู้ป่วยเฉพาะราย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50000"/>
                  </a:schemeClr>
                </a:solidFill>
              </a:rPr>
              <a:t> 	5. มีความทันเวลาของการสอบสวนผู้ป่วยเฉพาะราย</a:t>
            </a:r>
          </a:p>
        </p:txBody>
      </p:sp>
    </p:spTree>
    <p:extLst>
      <p:ext uri="{BB962C8B-B14F-4D97-AF65-F5344CB8AC3E}">
        <p14:creationId xmlns:p14="http://schemas.microsoft.com/office/powerpoint/2010/main" val="270761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232CB4-8169-49BA-9F67-64E0EA26F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955" y="1241778"/>
            <a:ext cx="4131733" cy="811917"/>
          </a:xfrm>
        </p:spPr>
        <p:txBody>
          <a:bodyPr>
            <a:normAutofit fontScale="90000"/>
          </a:bodyPr>
          <a:lstStyle/>
          <a:p>
            <a:r>
              <a:rPr lang="th-TH" dirty="0"/>
              <a:t>ต้นเหลืองปรีดียาธร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8EF19C-E7B5-4E8D-A01B-07584248CB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5821" y="662539"/>
            <a:ext cx="4131734" cy="5509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260D6-4470-4712-B348-78FE111D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4" y="2610380"/>
            <a:ext cx="5517759" cy="35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35570B-338E-415A-AEF9-980FC1797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7952" y="417688"/>
            <a:ext cx="4857784" cy="785812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365760" indent="-283464" algn="ctr">
              <a:defRPr/>
            </a:pP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รายงานบัตร 506</a:t>
            </a:r>
          </a:p>
          <a:p>
            <a:pPr marL="365760" indent="-283464" algn="ctr">
              <a:defRPr/>
            </a:pP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ตั้งแต่วันที่ 1 –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28 </a:t>
            </a: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กุมภาพันธ์  2562</a:t>
            </a:r>
          </a:p>
          <a:p>
            <a:pPr marL="365760" indent="-283464" algn="ctr">
              <a:defRPr/>
            </a:pP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F06D1D5B-2711-4B67-B404-B63318878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455718"/>
              </p:ext>
            </p:extLst>
          </p:nvPr>
        </p:nvGraphicFramePr>
        <p:xfrm>
          <a:off x="6426907" y="417688"/>
          <a:ext cx="4895849" cy="642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14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ผลงานบัตร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506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จำนวนผู้รับ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1430" marR="91430" marT="43958" marB="439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32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รพ.สต.เทพารักษ์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2,089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0.38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รพ.สต.ท้ายบ้านใหม่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1,687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0.23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12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รพ.สต.บ้านคลองเก้า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1,035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0.77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3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รพ.สต.บางปูใหม่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1,075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1.39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รพ.สต.พุทธรักษา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1,823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0.49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09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รพ.สต.ท้ายบ้าน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1,622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1.66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รพ.สต.บางปู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1,131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1.32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579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รพ.สต.ร่มโพธิ์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1,671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2.53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รพ.สต.แพรกษา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1,865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0.85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ศสช.นครทอง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1,669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0.41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27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รพ.สต.บางเมืองใหม่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972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0.51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ศสช.มังกรทอง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2,313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0.08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59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รพ.สต.วัดบางปิ้ง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2,168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0.59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590">
                <a:tc>
                  <a:txBody>
                    <a:bodyPr/>
                    <a:lstStyle/>
                    <a:p>
                      <a:pPr algn="l" rtl="0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D644E76-DFEE-4099-B14A-447A2E70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01767"/>
              </p:ext>
            </p:extLst>
          </p:nvPr>
        </p:nvGraphicFramePr>
        <p:xfrm>
          <a:off x="767644" y="1292225"/>
          <a:ext cx="5256920" cy="524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884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บัตร</a:t>
                      </a:r>
                      <a:r>
                        <a:rPr lang="th-TH" sz="13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300" baseline="0" dirty="0">
                          <a:latin typeface="TH SarabunPSK" pitchFamily="34" charset="-34"/>
                          <a:cs typeface="TH SarabunPSK" pitchFamily="34" charset="-34"/>
                        </a:rPr>
                        <a:t>506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จำนวนผู้รับ</a:t>
                      </a:r>
                    </a:p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  <a:p>
                      <a:pPr algn="ctr"/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1451" marR="91451" marT="37217" marB="372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รพ.สต.บางโปรง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733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0.54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21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รพ.สต..สำโรงเหนือ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1,898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1.37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รพ.สต..บางด้วน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1,087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1.47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รพ.สต..บุญศิริ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1,077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0.09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สอน.เฉลิมฯ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บางปิ้ง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2,476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0.88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รพ.สต..บางเมือง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1,699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0.35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เมืองราชา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เมืองปากน้ำ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สวางค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นิวาส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เทศบาลนคร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224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สะพาน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th-TH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829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221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29,090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0.759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DB12F5-48CE-4EC8-BB89-60158B6AD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837769"/>
              </p:ext>
            </p:extLst>
          </p:nvPr>
        </p:nvGraphicFramePr>
        <p:xfrm>
          <a:off x="993420" y="1478845"/>
          <a:ext cx="10360380" cy="487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730">
                  <a:extLst>
                    <a:ext uri="{9D8B030D-6E8A-4147-A177-3AD203B41FA5}">
                      <a16:colId xmlns:a16="http://schemas.microsoft.com/office/drawing/2014/main" val="1044832925"/>
                    </a:ext>
                  </a:extLst>
                </a:gridCol>
                <a:gridCol w="1726730">
                  <a:extLst>
                    <a:ext uri="{9D8B030D-6E8A-4147-A177-3AD203B41FA5}">
                      <a16:colId xmlns:a16="http://schemas.microsoft.com/office/drawing/2014/main" val="2206305349"/>
                    </a:ext>
                  </a:extLst>
                </a:gridCol>
                <a:gridCol w="1726730">
                  <a:extLst>
                    <a:ext uri="{9D8B030D-6E8A-4147-A177-3AD203B41FA5}">
                      <a16:colId xmlns:a16="http://schemas.microsoft.com/office/drawing/2014/main" val="3489740447"/>
                    </a:ext>
                  </a:extLst>
                </a:gridCol>
                <a:gridCol w="1726730">
                  <a:extLst>
                    <a:ext uri="{9D8B030D-6E8A-4147-A177-3AD203B41FA5}">
                      <a16:colId xmlns:a16="http://schemas.microsoft.com/office/drawing/2014/main" val="629904000"/>
                    </a:ext>
                  </a:extLst>
                </a:gridCol>
                <a:gridCol w="1726730">
                  <a:extLst>
                    <a:ext uri="{9D8B030D-6E8A-4147-A177-3AD203B41FA5}">
                      <a16:colId xmlns:a16="http://schemas.microsoft.com/office/drawing/2014/main" val="510382982"/>
                    </a:ext>
                  </a:extLst>
                </a:gridCol>
                <a:gridCol w="1726730">
                  <a:extLst>
                    <a:ext uri="{9D8B030D-6E8A-4147-A177-3AD203B41FA5}">
                      <a16:colId xmlns:a16="http://schemas.microsoft.com/office/drawing/2014/main" val="2358945485"/>
                    </a:ext>
                  </a:extLst>
                </a:gridCol>
              </a:tblGrid>
              <a:tr h="4063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ลำ ดับ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ชื่อโรค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จังหวัดสมุทรปราการ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อ.เมืองสมุทรปราการ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727"/>
                  </a:ext>
                </a:extLst>
              </a:tr>
              <a:tr h="4063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ป่วย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อัตราป่วย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ป่วย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อัตราป่วย</a:t>
                      </a:r>
                      <a:endParaRPr lang="en-US" sz="2000" b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extLst>
                  <a:ext uri="{0D108BD9-81ED-4DB2-BD59-A6C34878D82A}">
                    <a16:rowId xmlns:a16="http://schemas.microsoft.com/office/drawing/2014/main" val="337282557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อุจจาระร่วง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2,920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221.40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1,445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267.76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4409574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ไข้หวัดใหญ่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1,183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89.70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543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100.62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8007787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ปอดอักเสบ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692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52.47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298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55.22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1585924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ไข้ไม่ทราบสาเหตุ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327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24.79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2.78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7423615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สุกใส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185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14.03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19.27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1569202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ไข้เลือดออก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13.19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11.12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8955130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อาหารเป็นพิษ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169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12.81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18.90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1497376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ตาแดง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149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11.30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113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20.94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6553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9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วัณโรค(รวม)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9.63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2.96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7611937"/>
                  </a:ext>
                </a:extLst>
              </a:tr>
              <a:tr h="406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7980" marR="579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STI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127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>
                          <a:latin typeface="Angsana New" pitchFamily="18" charset="-34"/>
                          <a:cs typeface="Angsana New" pitchFamily="18" charset="-34"/>
                        </a:rPr>
                        <a:t>9.63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>
                          <a:latin typeface="Angsana New" pitchFamily="18" charset="-34"/>
                          <a:cs typeface="Angsana New" pitchFamily="18" charset="-34"/>
                        </a:rPr>
                        <a:t>68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i="0" u="none" strike="noStrike" dirty="0">
                          <a:latin typeface="Angsana New" pitchFamily="18" charset="-34"/>
                          <a:cs typeface="Angsana New" pitchFamily="18" charset="-34"/>
                        </a:rPr>
                        <a:t>12.60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8389758"/>
                  </a:ext>
                </a:extLst>
              </a:tr>
            </a:tbl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B4645A36-D687-4F14-A976-B09D8CB44C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b="1" dirty="0">
                <a:cs typeface="Angsana New" pitchFamily="18" charset="-34"/>
              </a:rPr>
              <a:t>10 อันดับโรคที่มีอัตราป่วยสูงที่สุด จากรายงาน 506  </a:t>
            </a:r>
          </a:p>
          <a:p>
            <a:pPr algn="ctr"/>
            <a:r>
              <a:rPr lang="th-TH" sz="2000" b="1" dirty="0">
                <a:cs typeface="Angsana New" pitchFamily="18" charset="-34"/>
              </a:rPr>
              <a:t>ตั้งแต่วันที่ 1 มกราคม 2562  – 20 กุมภาพันธ์ 261รายอำเภอเมือง  จังหวัดสมุทรปราการ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11672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2F49-B664-44B6-AB44-0B40B946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               จำนวนผู้ป่วยไข้เลือดออกสะสม 1 ม.ค.- 28 ก.พ.2562 จ.สมุทรปราการ</a:t>
            </a:r>
            <a:endParaRPr lang="th-TH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6B263-5EA9-44BA-BE66-862B8CFD2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56679"/>
              </p:ext>
            </p:extLst>
          </p:nvPr>
        </p:nvGraphicFramePr>
        <p:xfrm>
          <a:off x="928468" y="1825625"/>
          <a:ext cx="10425331" cy="420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19">
                  <a:extLst>
                    <a:ext uri="{9D8B030D-6E8A-4147-A177-3AD203B41FA5}">
                      <a16:colId xmlns:a16="http://schemas.microsoft.com/office/drawing/2014/main" val="2078774444"/>
                    </a:ext>
                  </a:extLst>
                </a:gridCol>
                <a:gridCol w="2607732">
                  <a:extLst>
                    <a:ext uri="{9D8B030D-6E8A-4147-A177-3AD203B41FA5}">
                      <a16:colId xmlns:a16="http://schemas.microsoft.com/office/drawing/2014/main" val="2476357890"/>
                    </a:ext>
                  </a:extLst>
                </a:gridCol>
                <a:gridCol w="1859548">
                  <a:extLst>
                    <a:ext uri="{9D8B030D-6E8A-4147-A177-3AD203B41FA5}">
                      <a16:colId xmlns:a16="http://schemas.microsoft.com/office/drawing/2014/main" val="3733485905"/>
                    </a:ext>
                  </a:extLst>
                </a:gridCol>
                <a:gridCol w="2085066">
                  <a:extLst>
                    <a:ext uri="{9D8B030D-6E8A-4147-A177-3AD203B41FA5}">
                      <a16:colId xmlns:a16="http://schemas.microsoft.com/office/drawing/2014/main" val="1159755209"/>
                    </a:ext>
                  </a:extLst>
                </a:gridCol>
                <a:gridCol w="2085066">
                  <a:extLst>
                    <a:ext uri="{9D8B030D-6E8A-4147-A177-3AD203B41FA5}">
                      <a16:colId xmlns:a16="http://schemas.microsoft.com/office/drawing/2014/main" val="2994716405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ลำดับ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อำเภอ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ประชากร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จำนวนป่วย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อัตรา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4634035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เมืองสมุทรปราการ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539658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12.6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8953131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บางบ่อ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108804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9.19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542179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บางพลี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256914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10.12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566016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พระประแดง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195343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17.41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314312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พระสมุทรเจดีย์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140226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8.56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376174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บางเสาธง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77923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53.9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847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2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C1F6-85C7-4804-94ED-07A8D3E0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sz="2400" dirty="0">
                <a:latin typeface="BrowalliaUPC" pitchFamily="34" charset="-34"/>
                <a:cs typeface="BrowalliaUPC" pitchFamily="34" charset="-34"/>
              </a:rPr>
            </a:br>
            <a:r>
              <a:rPr lang="th-TH" sz="2400" dirty="0">
                <a:latin typeface="BrowalliaUPC" pitchFamily="34" charset="-34"/>
                <a:cs typeface="BrowalliaUPC" pitchFamily="34" charset="-34"/>
              </a:rPr>
              <a:t>จำนวนผู้ป่วยไข้เลือดออก ปี 2562  อ.เมือง  จ.สมุทรปราการ</a:t>
            </a:r>
            <a:br>
              <a:rPr lang="th-TH" sz="2400" dirty="0">
                <a:latin typeface="BrowalliaUPC" pitchFamily="34" charset="-34"/>
                <a:cs typeface="BrowalliaUPC" pitchFamily="34" charset="-34"/>
              </a:rPr>
            </a:br>
            <a:r>
              <a:rPr lang="th-TH" sz="2200" dirty="0">
                <a:latin typeface="BrowalliaUPC" pitchFamily="34" charset="-34"/>
                <a:cs typeface="BrowalliaUPC" pitchFamily="34" charset="-34"/>
              </a:rPr>
              <a:t>เดือน มกราคม – กุมภาพันธ์ </a:t>
            </a:r>
            <a:r>
              <a:rPr lang="th-TH" sz="2200" dirty="0">
                <a:latin typeface="Angsana New" pitchFamily="18" charset="-34"/>
              </a:rPr>
              <a:t>พบผู้ป่วยไข้เลือดออก จำนวน  68  ราย  อัตราป่วย 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2200" dirty="0">
                <a:latin typeface="Angsana New" pitchFamily="18" charset="-34"/>
              </a:rPr>
              <a:t> 12.60 /แสน ปชก. ไม่มีผู้เสียเสียชีวิต  อัตราป่วยปัจจุบันสูงกว่า</a:t>
            </a:r>
            <a:br>
              <a:rPr lang="th-TH" sz="2200" dirty="0">
                <a:latin typeface="Angsana New" pitchFamily="18" charset="-34"/>
              </a:rPr>
            </a:br>
            <a:r>
              <a:rPr lang="th-TH" sz="2200" dirty="0">
                <a:latin typeface="Angsana New" pitchFamily="18" charset="-34"/>
              </a:rPr>
              <a:t>ค่ามัธยฐานย้อนหลัง 5 ปี ที่ร้อยละ  13.33  กลุ่มอายุที่พบสูงสุดคือกลุ่มอายุ 10-14 ปี ( อัตรา 40.93 ) รองลงมา 15 – 24 ปี (อัตรา 27.98)</a:t>
            </a:r>
            <a:br>
              <a:rPr lang="th-TH" sz="2200" dirty="0">
                <a:latin typeface="Angsana New" pitchFamily="18" charset="-34"/>
              </a:rPr>
            </a:br>
            <a:r>
              <a:rPr lang="th-TH" sz="2200" dirty="0">
                <a:latin typeface="Angsana New" pitchFamily="18" charset="-34"/>
              </a:rPr>
              <a:t>           - ตำบลที่ยังมีการระบาดต่อเนื่อง ได้แก่ ต.ท้ายบ้านใหม่ ต.บางเมืองใหม่ ต.ท้ายบ้าน ต.เทพารักษ์ ต.บางปูใหม่ ต.ปากน้ำ ต.แพรกษาใหม่</a:t>
            </a:r>
            <a:br>
              <a:rPr lang="th-TH" dirty="0">
                <a:latin typeface="BrowalliaUPC" pitchFamily="34" charset="-34"/>
                <a:cs typeface="BrowalliaUPC" pitchFamily="34" charset="-34"/>
              </a:rPr>
            </a:br>
            <a:endParaRPr lang="th-T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080CCE-74A3-4AAD-A7CD-D62DA6A92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979" y="1793369"/>
            <a:ext cx="8579554" cy="47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23C9-4C18-4A60-A1D8-4E61356E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0" y="302888"/>
            <a:ext cx="10515600" cy="628297"/>
          </a:xfrm>
        </p:spPr>
        <p:txBody>
          <a:bodyPr>
            <a:normAutofit/>
          </a:bodyPr>
          <a:lstStyle/>
          <a:p>
            <a:r>
              <a:rPr lang="th-TH" sz="2800" dirty="0"/>
              <a:t>จำนวนผู้ป่วยโรคไข้เลือดออกสะสม รายตำบล 1 มกราคม - 28 กุมภาพันธ์ 2562        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66A779-2A0A-4FC6-9992-44065EF0A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40335"/>
              </p:ext>
            </p:extLst>
          </p:nvPr>
        </p:nvGraphicFramePr>
        <p:xfrm>
          <a:off x="838200" y="1140178"/>
          <a:ext cx="10518420" cy="541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684">
                  <a:extLst>
                    <a:ext uri="{9D8B030D-6E8A-4147-A177-3AD203B41FA5}">
                      <a16:colId xmlns:a16="http://schemas.microsoft.com/office/drawing/2014/main" val="2710511492"/>
                    </a:ext>
                  </a:extLst>
                </a:gridCol>
                <a:gridCol w="2103684">
                  <a:extLst>
                    <a:ext uri="{9D8B030D-6E8A-4147-A177-3AD203B41FA5}">
                      <a16:colId xmlns:a16="http://schemas.microsoft.com/office/drawing/2014/main" val="938312589"/>
                    </a:ext>
                  </a:extLst>
                </a:gridCol>
                <a:gridCol w="2103684">
                  <a:extLst>
                    <a:ext uri="{9D8B030D-6E8A-4147-A177-3AD203B41FA5}">
                      <a16:colId xmlns:a16="http://schemas.microsoft.com/office/drawing/2014/main" val="1239374371"/>
                    </a:ext>
                  </a:extLst>
                </a:gridCol>
                <a:gridCol w="2103684">
                  <a:extLst>
                    <a:ext uri="{9D8B030D-6E8A-4147-A177-3AD203B41FA5}">
                      <a16:colId xmlns:a16="http://schemas.microsoft.com/office/drawing/2014/main" val="3118599013"/>
                    </a:ext>
                  </a:extLst>
                </a:gridCol>
                <a:gridCol w="2103684">
                  <a:extLst>
                    <a:ext uri="{9D8B030D-6E8A-4147-A177-3AD203B41FA5}">
                      <a16:colId xmlns:a16="http://schemas.microsoft.com/office/drawing/2014/main" val="2207783023"/>
                    </a:ext>
                  </a:extLst>
                </a:gridCol>
              </a:tblGrid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MS Sans Serif"/>
                        </a:rPr>
                        <a:t>ลำดับ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MS Sans Serif"/>
                        </a:rPr>
                        <a:t>ตำบล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MS Sans Serif"/>
                        </a:rPr>
                        <a:t>ประชากร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MS Sans Serif"/>
                        </a:rPr>
                        <a:t>จำนวนป่วย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MS Sans Serif"/>
                        </a:rPr>
                        <a:t>อัตรา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634494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ปากน้ำ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103706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9451308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สำโรงเหนือ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145152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4.13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4056028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บางเมือง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135532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3.69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0283297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ท้ายบ้าน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51238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13.66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1768381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บางปูใหม่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78464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8.92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417619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แพรกษา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120298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4.16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4040934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บางโปรง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20356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3807169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บางปู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14.75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874766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บางด้วน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15954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694971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บางเมืองใหม่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104312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7.67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2164504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เทพารักษ์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99080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0522264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ท้ายบ้านใหม่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95856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9.39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943075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แพรกษาใหม่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95812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6.26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53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7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EA78-3F3B-4D4B-BC9D-4BBE57A1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168813"/>
            <a:ext cx="10551942" cy="562707"/>
          </a:xfrm>
        </p:spPr>
        <p:txBody>
          <a:bodyPr>
            <a:normAutofit/>
          </a:bodyPr>
          <a:lstStyle/>
          <a:p>
            <a:r>
              <a:rPr lang="th-TH" sz="2800" dirty="0"/>
              <a:t>จำนวนผู้ป่วยไข้เลือดออกสะสม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/>
              <a:t>มกราคม - 28 กุมภาพันธ์ 2562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94511"/>
              </p:ext>
            </p:extLst>
          </p:nvPr>
        </p:nvGraphicFramePr>
        <p:xfrm>
          <a:off x="251308" y="591165"/>
          <a:ext cx="6883270" cy="604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ที่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รพ.สต./ศูนย์สุขภาพชุมชน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ประชากร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จำนวนผู้ป่วย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อัตรา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รพ.สต.บางปู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12,581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23.84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รพ.สต.ท้ายบ้าน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16,932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latin typeface="Angsana New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latin typeface="Angsana New"/>
                        </a:rPr>
                        <a:t>53.15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รพ.สต.บางเมืองใหม่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13,614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14.69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รพ.สต.พุทธรักษา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13,962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latin typeface="Angsana New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latin typeface="Angsana New"/>
                        </a:rPr>
                        <a:t>50.13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7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สอ.น.เฉลิมฯบ้านคลองบางปิ้ง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24,195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12.39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รพ.สต.บางเมือง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11,492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8.70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รพ.สต.บ้านคลองเก้า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36,585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13.66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ศสช.มังกรทอง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28,935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latin typeface="Angsana New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latin typeface="Angsana New"/>
                        </a:rPr>
                        <a:t>24.18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รพ.สต.บางด้วน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7,985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รพ.สต.แพรกษา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20,134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9.93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รพ.สต.นครทอง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13,384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7.47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รพ.สต.ท้ายบ้านใหม่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19,631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5.90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สอ.น.เฉลิมฯสาขาวัดบางปิ้ง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19,676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15.24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รพ.สต.บุญศิริ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16,232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6.16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รพ.สต.ร่มโพธิ์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23,531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16.99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รพ.สต.บางโปรง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10,060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377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รพ.สต.เทพารักษ์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25,194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รพ.สต.บางปูใหม่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19,625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5.09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รพ.สต.สำโรงเหนือ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18,214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16.47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B0BCCB-A535-4480-90E8-EE93D6E6E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61915"/>
              </p:ext>
            </p:extLst>
          </p:nvPr>
        </p:nvGraphicFramePr>
        <p:xfrm>
          <a:off x="7360354" y="731520"/>
          <a:ext cx="4312356" cy="308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412">
                  <a:extLst>
                    <a:ext uri="{9D8B030D-6E8A-4147-A177-3AD203B41FA5}">
                      <a16:colId xmlns:a16="http://schemas.microsoft.com/office/drawing/2014/main" val="4097995056"/>
                    </a:ext>
                  </a:extLst>
                </a:gridCol>
                <a:gridCol w="1280117">
                  <a:extLst>
                    <a:ext uri="{9D8B030D-6E8A-4147-A177-3AD203B41FA5}">
                      <a16:colId xmlns:a16="http://schemas.microsoft.com/office/drawing/2014/main" val="1129948848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4124571155"/>
                    </a:ext>
                  </a:extLst>
                </a:gridCol>
                <a:gridCol w="749681">
                  <a:extLst>
                    <a:ext uri="{9D8B030D-6E8A-4147-A177-3AD203B41FA5}">
                      <a16:colId xmlns:a16="http://schemas.microsoft.com/office/drawing/2014/main" val="4215109350"/>
                    </a:ext>
                  </a:extLst>
                </a:gridCol>
                <a:gridCol w="622377">
                  <a:extLst>
                    <a:ext uri="{9D8B030D-6E8A-4147-A177-3AD203B41FA5}">
                      <a16:colId xmlns:a16="http://schemas.microsoft.com/office/drawing/2014/main" val="3388395776"/>
                    </a:ext>
                  </a:extLst>
                </a:gridCol>
              </a:tblGrid>
              <a:tr h="98932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ที่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รพ.สต./ศูนย์สุขภาพชุมชน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ประชากร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จำนวนผู้ป่วย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latin typeface="Angsana New"/>
                        </a:rPr>
                        <a:t>อัตรา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3706233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ศูนย์กาชาดที่ 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23,179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4.31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1195822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ศสช.เมืองราชา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6165700"/>
                  </a:ext>
                </a:extLst>
              </a:tr>
              <a:tr h="5354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ศสช.เมืองปากน้ำ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20,800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9.61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3137187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CUP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เมืองสมุทร รวม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76,925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18.19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351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25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D1C45A-FE1B-40AE-AF15-699F7CDFE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635030"/>
              </p:ext>
            </p:extLst>
          </p:nvPr>
        </p:nvGraphicFramePr>
        <p:xfrm>
          <a:off x="428978" y="203200"/>
          <a:ext cx="11593689" cy="649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243">
                  <a:extLst>
                    <a:ext uri="{9D8B030D-6E8A-4147-A177-3AD203B41FA5}">
                      <a16:colId xmlns:a16="http://schemas.microsoft.com/office/drawing/2014/main" val="2186986456"/>
                    </a:ext>
                  </a:extLst>
                </a:gridCol>
                <a:gridCol w="602922">
                  <a:extLst>
                    <a:ext uri="{9D8B030D-6E8A-4147-A177-3AD203B41FA5}">
                      <a16:colId xmlns:a16="http://schemas.microsoft.com/office/drawing/2014/main" val="193588368"/>
                    </a:ext>
                  </a:extLst>
                </a:gridCol>
                <a:gridCol w="559072">
                  <a:extLst>
                    <a:ext uri="{9D8B030D-6E8A-4147-A177-3AD203B41FA5}">
                      <a16:colId xmlns:a16="http://schemas.microsoft.com/office/drawing/2014/main" val="1042317084"/>
                    </a:ext>
                  </a:extLst>
                </a:gridCol>
                <a:gridCol w="657732">
                  <a:extLst>
                    <a:ext uri="{9D8B030D-6E8A-4147-A177-3AD203B41FA5}">
                      <a16:colId xmlns:a16="http://schemas.microsoft.com/office/drawing/2014/main" val="620859967"/>
                    </a:ext>
                  </a:extLst>
                </a:gridCol>
                <a:gridCol w="624846">
                  <a:extLst>
                    <a:ext uri="{9D8B030D-6E8A-4147-A177-3AD203B41FA5}">
                      <a16:colId xmlns:a16="http://schemas.microsoft.com/office/drawing/2014/main" val="2584194497"/>
                    </a:ext>
                  </a:extLst>
                </a:gridCol>
                <a:gridCol w="679656">
                  <a:extLst>
                    <a:ext uri="{9D8B030D-6E8A-4147-A177-3AD203B41FA5}">
                      <a16:colId xmlns:a16="http://schemas.microsoft.com/office/drawing/2014/main" val="534532868"/>
                    </a:ext>
                  </a:extLst>
                </a:gridCol>
                <a:gridCol w="712544">
                  <a:extLst>
                    <a:ext uri="{9D8B030D-6E8A-4147-A177-3AD203B41FA5}">
                      <a16:colId xmlns:a16="http://schemas.microsoft.com/office/drawing/2014/main" val="812492342"/>
                    </a:ext>
                  </a:extLst>
                </a:gridCol>
                <a:gridCol w="701579">
                  <a:extLst>
                    <a:ext uri="{9D8B030D-6E8A-4147-A177-3AD203B41FA5}">
                      <a16:colId xmlns:a16="http://schemas.microsoft.com/office/drawing/2014/main" val="164920791"/>
                    </a:ext>
                  </a:extLst>
                </a:gridCol>
                <a:gridCol w="679657">
                  <a:extLst>
                    <a:ext uri="{9D8B030D-6E8A-4147-A177-3AD203B41FA5}">
                      <a16:colId xmlns:a16="http://schemas.microsoft.com/office/drawing/2014/main" val="206965215"/>
                    </a:ext>
                  </a:extLst>
                </a:gridCol>
                <a:gridCol w="701579">
                  <a:extLst>
                    <a:ext uri="{9D8B030D-6E8A-4147-A177-3AD203B41FA5}">
                      <a16:colId xmlns:a16="http://schemas.microsoft.com/office/drawing/2014/main" val="2718915799"/>
                    </a:ext>
                  </a:extLst>
                </a:gridCol>
                <a:gridCol w="635809">
                  <a:extLst>
                    <a:ext uri="{9D8B030D-6E8A-4147-A177-3AD203B41FA5}">
                      <a16:colId xmlns:a16="http://schemas.microsoft.com/office/drawing/2014/main" val="4114993152"/>
                    </a:ext>
                  </a:extLst>
                </a:gridCol>
                <a:gridCol w="570035">
                  <a:extLst>
                    <a:ext uri="{9D8B030D-6E8A-4147-A177-3AD203B41FA5}">
                      <a16:colId xmlns:a16="http://schemas.microsoft.com/office/drawing/2014/main" val="178792536"/>
                    </a:ext>
                  </a:extLst>
                </a:gridCol>
                <a:gridCol w="482337">
                  <a:extLst>
                    <a:ext uri="{9D8B030D-6E8A-4147-A177-3AD203B41FA5}">
                      <a16:colId xmlns:a16="http://schemas.microsoft.com/office/drawing/2014/main" val="3411886042"/>
                    </a:ext>
                  </a:extLst>
                </a:gridCol>
                <a:gridCol w="383678">
                  <a:extLst>
                    <a:ext uri="{9D8B030D-6E8A-4147-A177-3AD203B41FA5}">
                      <a16:colId xmlns:a16="http://schemas.microsoft.com/office/drawing/2014/main" val="1237705248"/>
                    </a:ext>
                  </a:extLst>
                </a:gridCol>
              </a:tblGrid>
              <a:tr h="3968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เครือข่ายบริการสุขภาพ</a:t>
                      </a:r>
                    </a:p>
                  </a:txBody>
                  <a:tcPr marL="9525" marR="9525" marT="9525" marB="0" anchor="ctr"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ความครอบคลุมการได้รับวัคซีนในเด็กอายุครบ 1 ปี  ไตรมาศที่ 1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873631"/>
                  </a:ext>
                </a:extLst>
              </a:tr>
              <a:tr h="2849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เป้า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BCG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HBV1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DTP-HB3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โปลิโอ3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MMR1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IPV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24625"/>
                  </a:ext>
                </a:extLst>
              </a:tr>
              <a:tr h="2849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15697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00933 โรงพยาบาลส่งเสริมสุขภาพตำบลสำโรงเหนือ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9071780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00934 โรงพยาบาลส่งเสริมสุขภาพตำบลบางเมือง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72422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00936 โรงพยาบาลส่งเสริมสุขภาพตำบลบางปูใหม่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9011060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00937 โรงพยาบาลส่งเสริมสุขภาพตำบลแพรกษา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1222413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00938 โรงพยาบาลส่งเสริมสุขภาพตำบลบางโปรง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05818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00939 โรงพยาบาลส่งเสริมสุขภาพตำบลบางปู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261700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00940 โรงพยาบาลส่งเสริมสุขภาพตำบลบางด้วน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1425448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00941 โรงพยาบาลส่งเสริมสุขภาพตำบลบางเมืองใหม่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025018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00942 โรงพยาบาลส่งเสริมสุขภาพตำบลเทพารักษ์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83.33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83.33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56055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00943 โรงพยาบาลส่งเสริมสุขภาพตำบลท้ายบ้านใหม่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2511055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00944 โรงพยาบาลส่งเสริมสุขภาพตำบลแพรกษาใหม่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956727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13812 โรงพยาบาลส่งเสริมสุขภาพตำบลท้ายบ้าน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5019062"/>
                  </a:ext>
                </a:extLst>
              </a:tr>
              <a:tr h="3399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23945 โรงพยาบาลส่งเสริมสุขภาพตำบลเฉลิมพระเกียรติ สาขาวัดบางปิ้ง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91472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24027 โรงพยาบาลส่งเสริมสุขภาพตำบลพุทธรักษา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3767962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24028 โรงพยาบาลส่งเสริมสุขภาพตำบลร่มโพธิ์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168134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24029 โรงพยาบาลส่งเสริมสุขภาพตำบลบุญศิริ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83.33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83.33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338217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24702 โรงพยาบาลส่งเสริมสุขภาพตำบลนครทอง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275573"/>
                  </a:ext>
                </a:extLst>
              </a:tr>
              <a:tr h="2849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28826 ศูนย์สุขภาพชุมชนมังกรทอง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34156"/>
                  </a:ext>
                </a:extLst>
              </a:tr>
              <a:tr h="33999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00935 โรงพยาบาลส่งเสริมสุขภาพตำบลเฉลิมพระเกียรติ บ้านคลองบางปิ้ง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68.57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68.57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71.43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65.71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570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7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62E51B-9906-4D67-944C-4D6AF563B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69309"/>
              </p:ext>
            </p:extLst>
          </p:nvPr>
        </p:nvGraphicFramePr>
        <p:xfrm>
          <a:off x="1219199" y="428978"/>
          <a:ext cx="9223021" cy="618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574">
                  <a:extLst>
                    <a:ext uri="{9D8B030D-6E8A-4147-A177-3AD203B41FA5}">
                      <a16:colId xmlns:a16="http://schemas.microsoft.com/office/drawing/2014/main" val="3219475217"/>
                    </a:ext>
                  </a:extLst>
                </a:gridCol>
                <a:gridCol w="1248862">
                  <a:extLst>
                    <a:ext uri="{9D8B030D-6E8A-4147-A177-3AD203B41FA5}">
                      <a16:colId xmlns:a16="http://schemas.microsoft.com/office/drawing/2014/main" val="1306098558"/>
                    </a:ext>
                  </a:extLst>
                </a:gridCol>
                <a:gridCol w="945086">
                  <a:extLst>
                    <a:ext uri="{9D8B030D-6E8A-4147-A177-3AD203B41FA5}">
                      <a16:colId xmlns:a16="http://schemas.microsoft.com/office/drawing/2014/main" val="779247671"/>
                    </a:ext>
                  </a:extLst>
                </a:gridCol>
                <a:gridCol w="956336">
                  <a:extLst>
                    <a:ext uri="{9D8B030D-6E8A-4147-A177-3AD203B41FA5}">
                      <a16:colId xmlns:a16="http://schemas.microsoft.com/office/drawing/2014/main" val="3588784739"/>
                    </a:ext>
                  </a:extLst>
                </a:gridCol>
                <a:gridCol w="877580">
                  <a:extLst>
                    <a:ext uri="{9D8B030D-6E8A-4147-A177-3AD203B41FA5}">
                      <a16:colId xmlns:a16="http://schemas.microsoft.com/office/drawing/2014/main" val="3375129583"/>
                    </a:ext>
                  </a:extLst>
                </a:gridCol>
                <a:gridCol w="922583">
                  <a:extLst>
                    <a:ext uri="{9D8B030D-6E8A-4147-A177-3AD203B41FA5}">
                      <a16:colId xmlns:a16="http://schemas.microsoft.com/office/drawing/2014/main" val="324376990"/>
                    </a:ext>
                  </a:extLst>
                </a:gridCol>
              </a:tblGrid>
              <a:tr h="266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เครือข่ายบริการสุขภาพ</a:t>
                      </a: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รวม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891872"/>
                  </a:ext>
                </a:extLst>
              </a:tr>
              <a:tr h="2663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เด็กนร.หญิงป.5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HPV1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ร้อยละ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HPV2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ร้อยละ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9291114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00933 โรงพยาบาลส่งเสริมสุขภาพตำบลสำโรงเหนือ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085066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00934 โรงพยาบาลส่งเสริมสุขภาพตำบลบางเมือง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532441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00936 โรงพยาบาลส่งเสริมสุขภาพตำบลบางปูใหม่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609630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00937 โรงพยาบาลส่งเสริมสุขภาพตำบลแพรกษา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0398463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00938 โรงพยาบาลส่งเสริมสุขภาพตำบลบางโปรง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0089734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00939 โรงพยาบาลส่งเสริมสุขภาพตำบลบางปู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0064806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00940 โรงพยาบาลส่งเสริมสุขภาพตำบลบางด้วน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7870595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00941 โรงพยาบาลส่งเสริมสุขภาพตำบลบางเมืองใหม่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399683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00942 โรงพยาบาลส่งเสริมสุขภาพตำบลเทพารักษ์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1795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00943 โรงพยาบาลส่งเสริมสุขภาพตำบลท้ายบ้านใหม่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574516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00944 โรงพยาบาลส่งเสริมสุขภาพตำบลแพรกษาใหม่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632636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13812 โรงพยาบาลส่งเสริมสุขภาพตำบลท้ายบ้าน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941773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23945 โรงพยาบาลส่งเสริมสุขภาพตำบลเฉลิมพระเกียรติฯสาขาวัดบางปิ้ง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925662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24027 โรงพยาบาลส่งเสริมสุขภาพตำบลพุทธรักษา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3054205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24028 โรงพยาบาลส่งเสริมสุขภาพตำบลร่มโพธิ์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8600321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24029 โรงพยาบาลส่งเสริมสุขภาพตำบลบุญศิริ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614832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24702 โรงพยาบาลส่งเสริมสุขภาพตำบลนครทอง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4633016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28826 ศูนย์สุขภาพชุมชนมังกรทอง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948062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00935 โรงพยาบาลส่งเสริมสุขภาพตำบลเฉลิมพระเกียรติ บ้านคลองบางปิ้ง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92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1415</Words>
  <Application>Microsoft Office PowerPoint</Application>
  <PresentationFormat>Widescreen</PresentationFormat>
  <Paragraphs>834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Angsana New</vt:lpstr>
      <vt:lpstr>Arial</vt:lpstr>
      <vt:lpstr>BrowalliaUPC</vt:lpstr>
      <vt:lpstr>Calibri</vt:lpstr>
      <vt:lpstr>Calibri Light</vt:lpstr>
      <vt:lpstr>MS Sans Serif</vt:lpstr>
      <vt:lpstr>Tahoma</vt:lpstr>
      <vt:lpstr>TH SarabunPSK</vt:lpstr>
      <vt:lpstr>Office Theme</vt:lpstr>
      <vt:lpstr>รายงานเฝ้าระวังทางระบาดวิทยา</vt:lpstr>
      <vt:lpstr>PowerPoint Presentation</vt:lpstr>
      <vt:lpstr>10 อันดับโรคที่มีอัตราป่วยสูงที่สุด จากรายงาน 506   ตั้งแต่วันที่ 1 มกราคม 2562  – 20 กุมภาพันธ์ 261รายอำเภอเมือง  จังหวัดสมุทรปราการ </vt:lpstr>
      <vt:lpstr>               จำนวนผู้ป่วยไข้เลือดออกสะสม 1 ม.ค.- 28 ก.พ.2562 จ.สมุทรปราการ</vt:lpstr>
      <vt:lpstr> จำนวนผู้ป่วยไข้เลือดออก ปี 2562  อ.เมือง  จ.สมุทรปราการ เดือน มกราคม – กุมภาพันธ์ พบผู้ป่วยไข้เลือดออก จำนวน  68  ราย  อัตราป่วย = 12.60 /แสน ปชก. ไม่มีผู้เสียเสียชีวิต  อัตราป่วยปัจจุบันสูงกว่า ค่ามัธยฐานย้อนหลัง 5 ปี ที่ร้อยละ  13.33  กลุ่มอายุที่พบสูงสุดคือกลุ่มอายุ 10-14 ปี ( อัตรา 40.93 ) รองลงมา 15 – 24 ปี (อัตรา 27.98)            - ตำบลที่ยังมีการระบาดต่อเนื่อง ได้แก่ ต.ท้ายบ้านใหม่ ต.บางเมืองใหม่ ต.ท้ายบ้าน ต.เทพารักษ์ ต.บางปูใหม่ ต.ปากน้ำ ต.แพรกษาใหม่ </vt:lpstr>
      <vt:lpstr>จำนวนผู้ป่วยโรคไข้เลือดออกสะสม รายตำบล 1 มกราคม - 28 กุมภาพันธ์ 2562         </vt:lpstr>
      <vt:lpstr>จำนวนผู้ป่วยไข้เลือดออกสะสม 1 มกราคม - 28 กุมภาพันธ์ 2562</vt:lpstr>
      <vt:lpstr>PowerPoint Presentation</vt:lpstr>
      <vt:lpstr>PowerPoint Presentation</vt:lpstr>
      <vt:lpstr>สสจ.นิเทศงาน  มาตรฐานงานระบาดวิทยาโรคติดต่อ</vt:lpstr>
      <vt:lpstr>ต้นเหลืองปรีดียาธร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รายงานเฝ้าระวังทางระบาดวิทยา</dc:title>
  <dc:creator>Surat</dc:creator>
  <cp:lastModifiedBy>Surat</cp:lastModifiedBy>
  <cp:revision>68</cp:revision>
  <cp:lastPrinted>2019-03-05T08:13:08Z</cp:lastPrinted>
  <dcterms:created xsi:type="dcterms:W3CDTF">2019-02-04T01:56:02Z</dcterms:created>
  <dcterms:modified xsi:type="dcterms:W3CDTF">2019-03-05T09:48:25Z</dcterms:modified>
</cp:coreProperties>
</file>