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304" r:id="rId2"/>
    <p:sldId id="256" r:id="rId3"/>
    <p:sldId id="1289" r:id="rId4"/>
    <p:sldId id="1291" r:id="rId5"/>
    <p:sldId id="257" r:id="rId6"/>
    <p:sldId id="1283" r:id="rId7"/>
    <p:sldId id="1263" r:id="rId8"/>
    <p:sldId id="1302" r:id="rId9"/>
    <p:sldId id="1303" r:id="rId10"/>
    <p:sldId id="1297" r:id="rId11"/>
    <p:sldId id="1298" r:id="rId12"/>
    <p:sldId id="1299" r:id="rId13"/>
    <p:sldId id="1300" r:id="rId14"/>
    <p:sldId id="1301" r:id="rId15"/>
    <p:sldId id="1287" r:id="rId16"/>
    <p:sldId id="1296" r:id="rId17"/>
    <p:sldId id="1306" r:id="rId18"/>
    <p:sldId id="1305" r:id="rId19"/>
  </p:sldIdLst>
  <p:sldSz cx="12192000" cy="6858000"/>
  <p:notesSz cx="6797675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at" initials="S" lastIdx="1" clrIdx="0">
    <p:extLst>
      <p:ext uri="{19B8F6BF-5375-455C-9EA6-DF929625EA0E}">
        <p15:presenceInfo xmlns="" xmlns:p15="http://schemas.microsoft.com/office/powerpoint/2012/main" userId="Sur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6333882873029623"/>
          <c:y val="8.1659995221288653E-2"/>
          <c:w val="0.83301985707400961"/>
          <c:h val="0.66669599986187711"/>
        </c:manualLayout>
      </c:layout>
      <c:barChart>
        <c:barDir val="col"/>
        <c:grouping val="clustered"/>
        <c:ser>
          <c:idx val="1"/>
          <c:order val="1"/>
          <c:tx>
            <c:v>Mediean</c:v>
          </c:tx>
          <c:spPr>
            <a:solidFill>
              <a:schemeClr val="bg1">
                <a:lumMod val="65000"/>
              </a:schemeClr>
            </a:solidFill>
          </c:spPr>
          <c:val>
            <c:numRef>
              <c:f>อ.เมืองฯ!$B$21:$M$21</c:f>
              <c:numCache>
                <c:formatCode>General</c:formatCode>
                <c:ptCount val="12"/>
                <c:pt idx="0">
                  <c:v>27</c:v>
                </c:pt>
                <c:pt idx="1">
                  <c:v>33</c:v>
                </c:pt>
                <c:pt idx="2">
                  <c:v>41</c:v>
                </c:pt>
                <c:pt idx="3">
                  <c:v>18</c:v>
                </c:pt>
                <c:pt idx="4">
                  <c:v>20</c:v>
                </c:pt>
                <c:pt idx="5">
                  <c:v>36</c:v>
                </c:pt>
                <c:pt idx="6">
                  <c:v>31</c:v>
                </c:pt>
                <c:pt idx="7">
                  <c:v>48</c:v>
                </c:pt>
                <c:pt idx="8">
                  <c:v>28</c:v>
                </c:pt>
                <c:pt idx="9">
                  <c:v>39</c:v>
                </c:pt>
                <c:pt idx="10">
                  <c:v>57</c:v>
                </c:pt>
                <c:pt idx="1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83-4591-B724-0946A70F21CB}"/>
            </c:ext>
          </c:extLst>
        </c:ser>
        <c:axId val="109220992"/>
        <c:axId val="109222528"/>
      </c:barChart>
      <c:lineChart>
        <c:grouping val="standard"/>
        <c:ser>
          <c:idx val="0"/>
          <c:order val="0"/>
          <c:tx>
            <c:v>ปี 2562</c:v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อ.เมืองฯ!$B$29:$M$29</c:f>
              <c:strCache>
                <c:ptCount val="12"/>
                <c:pt idx="0">
                  <c:v>มค</c:v>
                </c:pt>
                <c:pt idx="1">
                  <c:v>กพ</c:v>
                </c:pt>
                <c:pt idx="2">
                  <c:v>มีค</c:v>
                </c:pt>
                <c:pt idx="3">
                  <c:v>เมย</c:v>
                </c:pt>
                <c:pt idx="4">
                  <c:v>พค</c:v>
                </c:pt>
                <c:pt idx="5">
                  <c:v>มิย</c:v>
                </c:pt>
                <c:pt idx="6">
                  <c:v>กค</c:v>
                </c:pt>
                <c:pt idx="7">
                  <c:v>สค</c:v>
                </c:pt>
                <c:pt idx="8">
                  <c:v>กย</c:v>
                </c:pt>
                <c:pt idx="9">
                  <c:v>ตค</c:v>
                </c:pt>
                <c:pt idx="10">
                  <c:v>พย</c:v>
                </c:pt>
                <c:pt idx="11">
                  <c:v>ธค</c:v>
                </c:pt>
              </c:strCache>
            </c:strRef>
          </c:cat>
          <c:val>
            <c:numRef>
              <c:f>อ.เมืองฯ!$B$30:$M$30</c:f>
              <c:numCache>
                <c:formatCode>General</c:formatCode>
                <c:ptCount val="12"/>
                <c:pt idx="0">
                  <c:v>37</c:v>
                </c:pt>
                <c:pt idx="1">
                  <c:v>43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83-4591-B724-0946A70F21CB}"/>
            </c:ext>
          </c:extLst>
        </c:ser>
        <c:ser>
          <c:idx val="2"/>
          <c:order val="2"/>
          <c:tx>
            <c:v>2561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val>
            <c:numRef>
              <c:f>อ.เมืองฯ!$B$19:$M$19</c:f>
              <c:numCache>
                <c:formatCode>General</c:formatCode>
                <c:ptCount val="12"/>
                <c:pt idx="0">
                  <c:v>17</c:v>
                </c:pt>
                <c:pt idx="1">
                  <c:v>22</c:v>
                </c:pt>
                <c:pt idx="2">
                  <c:v>41</c:v>
                </c:pt>
                <c:pt idx="3">
                  <c:v>27</c:v>
                </c:pt>
                <c:pt idx="4">
                  <c:v>39</c:v>
                </c:pt>
                <c:pt idx="5">
                  <c:v>36</c:v>
                </c:pt>
                <c:pt idx="6">
                  <c:v>31</c:v>
                </c:pt>
                <c:pt idx="7">
                  <c:v>60</c:v>
                </c:pt>
                <c:pt idx="8">
                  <c:v>43</c:v>
                </c:pt>
                <c:pt idx="9">
                  <c:v>39</c:v>
                </c:pt>
                <c:pt idx="10">
                  <c:v>57</c:v>
                </c:pt>
                <c:pt idx="1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83-4591-B724-0946A70F21CB}"/>
            </c:ext>
          </c:extLst>
        </c:ser>
        <c:marker val="1"/>
        <c:axId val="109220992"/>
        <c:axId val="109222528"/>
      </c:lineChart>
      <c:catAx>
        <c:axId val="109220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th-TH"/>
          </a:p>
        </c:txPr>
        <c:crossAx val="109222528"/>
        <c:crosses val="autoZero"/>
        <c:auto val="1"/>
        <c:lblAlgn val="ctr"/>
        <c:lblOffset val="100"/>
      </c:catAx>
      <c:valAx>
        <c:axId val="1092225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th-TH"/>
          </a:p>
        </c:txPr>
        <c:crossAx val="1092209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 sz="1500" baseline="0"/>
            </a:pPr>
            <a:endParaRPr lang="th-TH"/>
          </a:p>
        </c:txPr>
      </c:dTable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DF2A4-D657-47B1-8FAF-A4A6E8CC2B3A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78B0-6392-434E-BE26-8EAB6C214B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B8C426-F755-4439-BAA6-82CEFF8D7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1FE7BD-D298-4044-9B70-2BA6D35B2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F9C00A-3D2F-4317-B1B7-B387BC2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A4C8E1-39B9-4B95-9C82-519F35FA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1D6508-8508-4B9F-94B8-69A3D10F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9870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686F28-A1FF-4484-A8B0-753788DD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086CAF7-7F95-4713-AABE-08EB6C57C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6068A4-B087-4E4D-8983-3AFECB51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0A83E2-CA40-4143-8B01-04DD0575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0CEC54-8B74-4943-9B14-330978B5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7924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7907932-5610-4370-83FA-7A3CFB8C2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8C68AC8-C9AF-41CC-9911-C5D560D42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724EF2-25EA-4F30-A718-87ABFB4B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45BC26-8DB0-4650-9987-934D56F8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012778-46AA-487C-86B3-56C8E2A5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5439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4190986" y="2714626"/>
            <a:ext cx="7429553" cy="285751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altLang="zh-CN" noProof="0"/>
              <a:t>Click icon to add table</a:t>
            </a:r>
            <a:endParaRPr lang="zh-CN" altLang="en-US" noProof="0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571462" y="428605"/>
            <a:ext cx="3333751" cy="22145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4190986" y="1428736"/>
            <a:ext cx="7429515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4191000" y="500063"/>
            <a:ext cx="495300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069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F04021-CB4A-4877-A48D-A86D9386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153085-7412-4BF6-BB5A-FEF63688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21EA95-527B-4D31-965C-9E645E05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2FADA1-08A1-4094-AC50-8D2A3CF8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0F5E37-31EA-48B5-811D-EB8D2D20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54611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6E47ED-8285-4711-A41B-9E4BE483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54964D-5518-4473-83E5-D2E35A6EC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A45866-6CC2-43BD-9FFD-C5FDFC58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A0358F-13EA-493B-986B-B3D94EC5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0D58C1-ECF9-417C-8918-6590605B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9319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5FCEB3-B5A0-4137-8EFE-EBF866A7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959E48-B259-45F2-931B-9B1D4AA4A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CBF0D7-3F88-4EC5-9C0E-232FB5640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1E957A3-5932-4D83-A31F-B0F8361A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EA3DD5E-3243-46D5-911B-9C9CB8EC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8A564B-C921-4E9D-90EA-3AEA70DA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3335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0F5B80-020E-4931-8580-74729ACC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BBA993-6433-41D6-BC52-38CC5AB7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05D681-E5CE-48C4-BC61-178FB395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BBB5806-9962-4802-8A49-A319C6CAD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D31A963-2C4B-4633-B19C-A289047EE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50B067F-D06D-48DB-9A99-C8B0A016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E2D7DE8-523F-4478-9D14-207E70E5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D14207A-368C-4CA9-9C75-4C93F4B0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0669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AB3AC-061A-460E-AC25-DFDFB395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24F5416-5CAF-4E31-A271-60D2BC84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58DDB6B-BA88-4E53-904A-FEC75578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A688FB-428B-4D54-8BEC-45137648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7772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D8B93C6-62BF-4AF4-9E15-07DF934E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36BCABA-B9E7-4773-B45D-06CA58BF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B928B6-0FA1-4F0B-A11A-D6E2338D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306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D33551-9C6C-4779-BAAC-F803865E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81E2CD-954C-4227-AE1D-656E9268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D4BADE-CCB5-427F-AB99-821810A2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73E625-D4BE-4E8A-ABD9-94270089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117CA1-7D53-4BC6-A2F9-9A89F049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54016D-B6AE-4052-BE2F-B67810BA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075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65E72-FCBB-4B6C-9374-2D56F42CA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7E02524-2B33-4134-AA2F-9ABDB2EBF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06F1A3-9E2D-499A-B6EF-8FA2F4113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E4604-9177-4BCC-94F2-AAFD8299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208AC6-1D6B-4A2F-8BD7-E8830976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72FDEB-46BA-444B-BDDF-8E380AE4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841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238C811-E825-45DE-9EEC-B7C6FF91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B0E762-787D-425E-B703-D7D8233E7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F29EC9-D233-4E60-9367-A5E13EA10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4D31-6F99-4DF6-A4BB-EF5EBB7A3D09}" type="datetimeFigureOut">
              <a:rPr lang="th-TH" smtClean="0"/>
              <a:pPr/>
              <a:t>24/04/62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1296D7-EB62-4EDF-B9DD-759FEBF10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D598CA-5EC3-4BFE-8843-43567DFAC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0BCF-14CC-48A3-B979-80D138A3B0A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3880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เปิดศูนย์</a:t>
            </a:r>
            <a:r>
              <a:rPr lang="th-TH" dirty="0" err="1" smtClean="0"/>
              <a:t>ปฎิบัติ</a:t>
            </a:r>
            <a:r>
              <a:rPr lang="th-TH" dirty="0" smtClean="0"/>
              <a:t>การภาวะฉุกเฉิน (</a:t>
            </a:r>
            <a:r>
              <a:rPr lang="en-US" dirty="0" smtClean="0"/>
              <a:t>EOC</a:t>
            </a:r>
            <a:r>
              <a:rPr lang="th-TH" dirty="0" smtClean="0"/>
              <a:t>)</a:t>
            </a:r>
            <a:br>
              <a:rPr lang="th-TH" dirty="0" smtClean="0"/>
            </a:br>
            <a:r>
              <a:rPr lang="th-TH" sz="4400" dirty="0" smtClean="0"/>
              <a:t>สาธารณสุขอำเภอเมืองสมุทรปราการ</a:t>
            </a:r>
            <a:endParaRPr lang="th-TH" sz="4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1083212" y="196948"/>
          <a:ext cx="9186203" cy="6393608"/>
        </p:xfrm>
        <a:graphic>
          <a:graphicData uri="http://schemas.openxmlformats.org/drawingml/2006/table">
            <a:tbl>
              <a:tblPr/>
              <a:tblGrid>
                <a:gridCol w="1514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719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8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imes New Roman"/>
                          <a:ea typeface="Times New Roman"/>
                          <a:cs typeface="+mj-cs"/>
                        </a:rPr>
                        <a:t>มาตรการ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+mj-cs"/>
                        </a:rPr>
                        <a:t>3,3,1</a:t>
                      </a:r>
                      <a:r>
                        <a:rPr lang="en-US" sz="2400" b="1" dirty="0">
                          <a:latin typeface="TH SarabunIT๙"/>
                          <a:ea typeface="Times New Roman"/>
                          <a:cs typeface="+mj-cs"/>
                        </a:rPr>
                        <a:t> –</a:t>
                      </a:r>
                      <a:r>
                        <a:rPr lang="en-US" sz="2400" b="1" baseline="0" dirty="0">
                          <a:latin typeface="TH SarabunIT๙"/>
                          <a:ea typeface="Times New Roman"/>
                          <a:cs typeface="+mj-cs"/>
                        </a:rPr>
                        <a:t>  7</a:t>
                      </a:r>
                      <a:r>
                        <a:rPr lang="en-US" sz="2400" b="1" dirty="0">
                          <a:latin typeface="TH SarabunIT๙"/>
                          <a:ea typeface="Times New Roman"/>
                          <a:cs typeface="+mj-cs"/>
                        </a:rPr>
                        <a:t> – 14 – 21 - 28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3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Day 0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วันที่พบผู้ป่วย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รายงานโรคให้ รพ.สต. หรือสถานบริการสาธารณสุขในพื้นที่ ทราบภายใน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3</a:t>
                      </a:r>
                      <a:r>
                        <a:rPr lang="en-US" sz="2400" baseline="0" dirty="0">
                          <a:latin typeface="TH SarabunIT๙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ชั่วโมง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-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สอบสวนและทำลายแหล่งเพาะพันธุ์ยุง ฉีดสเปรย์กระป๋องกำจัดยุงตัวเต็มวัย ในบ้านผู้ป่วยภายใน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3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 ชั่วโมงหลังได้รับรายงาน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สำรวจและกำจัดลูกน้ำยุงลาย พ่นสารเคมีกำจัดยุงตัวเต็มวัย ในรัศมี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100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เมตร                      ของบ้านผู้ป่วยและจุดที่สงสัยเป็นแหล่งโรคภายใน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 1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วัน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6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IT๙"/>
                          <a:ea typeface="Times New Roman"/>
                          <a:cs typeface="+mj-cs"/>
                        </a:rPr>
                        <a:t>Day 1 </a:t>
                      </a:r>
                      <a:r>
                        <a:rPr lang="th-TH" sz="2400">
                          <a:latin typeface="TH SarabunIT๙"/>
                          <a:ea typeface="Times New Roman"/>
                          <a:cs typeface="+mj-cs"/>
                        </a:rPr>
                        <a:t>และ </a:t>
                      </a:r>
                      <a:r>
                        <a:rPr lang="en-US" sz="2400">
                          <a:latin typeface="TH SarabunIT๙"/>
                          <a:ea typeface="Times New Roman"/>
                          <a:cs typeface="+mj-cs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สำรวจและกำจัดลูกน้ำยุงลาย พ่นสารเคมีกำจัดยุงตัวเต็มวัย ในรัศมี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100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เมตร                        ของบ้านผู้ป่วยและจุดที่สงสัยเป็นแหล่งโรค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ทำประชาคม เพื่อชี้แจงสถานการณ์ ให้สุขศึกษาถึงการป้องกันตนเองและอาการที่ต้อง   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  เฝ้าระวัง พร้อมทั้งกำหนดมาตรการร่วมกันในชุมชน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9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IT๙"/>
                          <a:ea typeface="Times New Roman"/>
                          <a:cs typeface="+mj-cs"/>
                        </a:rPr>
                        <a:t>Day 7</a:t>
                      </a:r>
                      <a:endParaRPr lang="en-US" sz="240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สำรวจและกำจัดลูกน้ำยุงลาย พ่นสารเคมีกำจัดยุงตัวเต็มวัย ในรัศมี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100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เมตร                           ของบ้านผู้ป่วยและจุดที่สงสัยเป็นแหล่งโรค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imes New Roman"/>
                          <a:ea typeface="Times New Roman"/>
                          <a:cs typeface="+mj-cs"/>
                        </a:rPr>
                        <a:t>เป้าหมาย</a:t>
                      </a: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HI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และ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CI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ในบ้านผู้ป่วยและในรัศมี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100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เมตรจากบ้านผู้ป่วยเป็นศูนย์ 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99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H SarabunIT๙"/>
                          <a:ea typeface="Times New Roman"/>
                          <a:cs typeface="+mj-cs"/>
                        </a:rPr>
                        <a:t>Day 14 </a:t>
                      </a:r>
                      <a:endParaRPr lang="en-US" sz="240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สำรวจและกำจัดลูกน้ำยุงลายในหมู่บ้านที่เกิดโรค 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ตำบลที่พบผู้ป่วยหลายหมู่บ้าน ให้ดำเนินการทั้งตำบล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imes New Roman"/>
                          <a:ea typeface="Times New Roman"/>
                          <a:cs typeface="+mj-cs"/>
                        </a:rPr>
                        <a:t>เป้าหมาย</a:t>
                      </a: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HI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ในหมู่บ้านที่พบผู้ป่วยไม่เกินร้อยละ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5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50418" marR="50418" marT="70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83212" y="675248"/>
            <a:ext cx="10270587" cy="576777"/>
          </a:xfrm>
        </p:spPr>
        <p:txBody>
          <a:bodyPr>
            <a:normAutofit fontScale="90000"/>
          </a:bodyPr>
          <a:lstStyle/>
          <a:p>
            <a:r>
              <a:rPr lang="th-TH" sz="2700" b="1" dirty="0">
                <a:latin typeface="Times New Roman"/>
                <a:ea typeface="Times New Roman"/>
              </a:rPr>
              <a:t>มาตรการ </a:t>
            </a:r>
            <a:r>
              <a:rPr lang="en-US" sz="2700" b="1" dirty="0">
                <a:latin typeface="Times New Roman"/>
                <a:ea typeface="Times New Roman"/>
              </a:rPr>
              <a:t>3,3,1</a:t>
            </a:r>
            <a:r>
              <a:rPr lang="en-US" sz="2700" b="1" dirty="0">
                <a:latin typeface="TH SarabunIT๙"/>
                <a:ea typeface="Times New Roman"/>
              </a:rPr>
              <a:t> –  7 – 14 – 21 - 28</a:t>
            </a:r>
            <a:r>
              <a:rPr lang="en-US" dirty="0">
                <a:latin typeface="Times New Roman"/>
                <a:ea typeface="Times New Roman"/>
              </a:rPr>
              <a:t/>
            </a:r>
            <a:br>
              <a:rPr lang="en-US" dirty="0">
                <a:latin typeface="Times New Roman"/>
                <a:ea typeface="Times New Roman"/>
              </a:rPr>
            </a:b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25416" y="1547446"/>
          <a:ext cx="9748910" cy="5078436"/>
        </p:xfrm>
        <a:graphic>
          <a:graphicData uri="http://schemas.openxmlformats.org/drawingml/2006/table">
            <a:tbl>
              <a:tblPr/>
              <a:tblGrid>
                <a:gridCol w="1606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419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39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Day 21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สำรวจและกำจัดลูกน้ำยุงลายในหมู่บ้านที่เกิดโรค 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imes New Roman"/>
                          <a:ea typeface="Times New Roman"/>
                          <a:cs typeface="+mj-cs"/>
                        </a:rPr>
                        <a:t>เป้าหมาย</a:t>
                      </a: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HI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ในหมู่บ้านที่พบผู้ป่วยไม่เกินร้อยละ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5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 และ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CI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ของสถานพยาบาล โรงเรียน </a:t>
                      </a:r>
                      <a:r>
                        <a:rPr lang="th-TH" sz="2400" dirty="0" err="1">
                          <a:latin typeface="TH SarabunIT๙"/>
                          <a:ea typeface="Times New Roman"/>
                          <a:cs typeface="+mj-cs"/>
                        </a:rPr>
                        <a:t>ศาสน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สถาน โรงแรม โรงงาน ในตำบลเป็นศูนย์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สำนักงานสาธารณสุขจังหวัดประเมินพื้นที่ที่ระบาดต่อเนื่องมากกว่า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2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รุ่น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9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Day 28        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เป็นต้นไป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- คงมาตรการสำรวจและกำจัดลูกน้ำยุงลายในชุมชนทุก </a:t>
                      </a:r>
                      <a:r>
                        <a:rPr lang="en-US" sz="2400" dirty="0">
                          <a:latin typeface="TH SarabunIT๙"/>
                          <a:ea typeface="Times New Roman"/>
                          <a:cs typeface="+mj-cs"/>
                        </a:rPr>
                        <a:t>7 </a:t>
                      </a:r>
                      <a:r>
                        <a:rPr lang="th-TH" sz="2400" dirty="0">
                          <a:latin typeface="TH SarabunIT๙"/>
                          <a:ea typeface="Times New Roman"/>
                          <a:cs typeface="+mj-cs"/>
                        </a:rPr>
                        <a:t>วัน โดยให้ชุมชนมีส่วนร่วม และคงมาตรการพ่นสารเคมีเสริมทุก 7 วันหากยังมีผู้ป่วยต่อเนื่อง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imes New Roman"/>
                          <a:ea typeface="Times New Roman"/>
                          <a:cs typeface="+mj-cs"/>
                        </a:rPr>
                        <a:t>หมายเหตุ ถ้าพบผู้ป่วยตั้งแต่ 3 รายขึ้นไปใน 28 วันในกลุ่มบ้าน / หมู่บ้านเดียวกัน  ให้พ่นสารเคมีทั้งกลุ่มบ้าน/หมู่บ้านนั้นๆ เพิ่มเติมจากรัศมี 100 เมตร</a:t>
                      </a:r>
                      <a:endParaRPr lang="en-US" sz="24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31746" name="Picture 2" descr="C:\Users\SURAT\Desktop\ภาพ\timeline_25620405_005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7175" y="-142875"/>
            <a:ext cx="12706350" cy="714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2770" name="Picture 2" descr="C:\Users\SURAT\Desktop\ภาพ\timeline_25620405_005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547" y="182879"/>
            <a:ext cx="11408166" cy="6413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3794" name="Picture 2" descr="C:\Users\SURAT\Desktop\ภาพ\timeline_25620405_005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7175" y="-142875"/>
            <a:ext cx="12706350" cy="714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CB0089-87BA-41F7-BABE-2ABF6CAC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5489" cy="1325563"/>
          </a:xfrm>
        </p:spPr>
        <p:txBody>
          <a:bodyPr>
            <a:normAutofit/>
          </a:bodyPr>
          <a:lstStyle/>
          <a:p>
            <a:r>
              <a:rPr lang="th-TH" sz="2800" b="1" dirty="0"/>
              <a:t>การสอบสวนโรคไอกรน  หมู่ 5 ต.สำโรงเหนือ อ.เมืองสมุทรปราการ  จ.สมุทรปราการ วันที่ 6 – 15 มีนาคม 2562</a:t>
            </a:r>
            <a:r>
              <a:rPr lang="en-US" sz="2800" dirty="0"/>
              <a:t/>
            </a:r>
            <a:br>
              <a:rPr lang="en-US" sz="2800" dirty="0"/>
            </a:br>
            <a:endParaRPr lang="th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2550B6-51FD-483E-8C8B-6D5F3D861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06312"/>
            <a:ext cx="10515601" cy="5070652"/>
          </a:xfrm>
        </p:spPr>
        <p:txBody>
          <a:bodyPr/>
          <a:lstStyle/>
          <a:p>
            <a:pPr marL="0" indent="0">
              <a:buNone/>
            </a:pPr>
            <a:r>
              <a:rPr lang="th-TH" sz="1800" dirty="0">
                <a:cs typeface="+mj-cs"/>
              </a:rPr>
              <a:t>พบผู้ป่วยโรคไอกรนจำนวน 1 ราย ในบ้านเลขที่ 61 หมู่ 5  ตำบลสำโรงเหนือ อำเภอเมือง จังหวัดสมุดปราการ  รักษาที่ โรงพยาบาลสมุทรปราการ ผู้ป่วยเป็นเด็กอายุ 1 เดือน  แรกรับเด็กมีอาการ คล้ายไข้หวัด ไอเป็นชุด หายใจขัด มีเสียงหายใจดังฮู้บ หลังอาการไอมีอาเจียน ชัก หน้าเขียวเนื่องจากขาดออกซิเจน การวินิจฉัยเบื้องต้นเป็นผู้ป่วยสงสัยโรคไอกรน จึงได้ทำ  </a:t>
            </a:r>
            <a:r>
              <a:rPr lang="en-US" sz="1800" dirty="0" err="1">
                <a:cs typeface="+mj-cs"/>
              </a:rPr>
              <a:t>Nasoopharyngeal</a:t>
            </a:r>
            <a:r>
              <a:rPr lang="en-US" sz="1800" dirty="0">
                <a:cs typeface="+mj-cs"/>
              </a:rPr>
              <a:t> swab</a:t>
            </a:r>
            <a:r>
              <a:rPr lang="th-TH" sz="1800" dirty="0">
                <a:cs typeface="+mj-cs"/>
              </a:rPr>
              <a:t> ผล</a:t>
            </a:r>
            <a:r>
              <a:rPr lang="en-US" sz="1800" dirty="0">
                <a:cs typeface="+mj-cs"/>
              </a:rPr>
              <a:t> </a:t>
            </a:r>
            <a:r>
              <a:rPr lang="en-US" sz="1800" dirty="0" err="1">
                <a:cs typeface="+mj-cs"/>
              </a:rPr>
              <a:t>Possitive</a:t>
            </a:r>
            <a:r>
              <a:rPr lang="en-US" sz="1800" dirty="0">
                <a:cs typeface="+mj-cs"/>
              </a:rPr>
              <a:t> (Bordetella pertussis)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Users\uc\Desktop\รูปไอกรน\S__9838594.jpg">
            <a:extLst>
              <a:ext uri="{FF2B5EF4-FFF2-40B4-BE49-F238E27FC236}">
                <a16:creationId xmlns="" xmlns:a16="http://schemas.microsoft.com/office/drawing/2014/main" id="{90BFB7F0-69C6-4274-8D82-D7881189941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443" y="2020270"/>
            <a:ext cx="3194756" cy="281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uc\Desktop\รูปไอกรน\S__9838598.jpg">
            <a:extLst>
              <a:ext uri="{FF2B5EF4-FFF2-40B4-BE49-F238E27FC236}">
                <a16:creationId xmlns="" xmlns:a16="http://schemas.microsoft.com/office/drawing/2014/main" id="{D15B1AA9-6B13-4102-9F9C-41D749A1E99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0587" y="2020270"/>
            <a:ext cx="3050823" cy="281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uc\Desktop\รูปไอกรน\S__9838595.jpg">
            <a:extLst>
              <a:ext uri="{FF2B5EF4-FFF2-40B4-BE49-F238E27FC236}">
                <a16:creationId xmlns="" xmlns:a16="http://schemas.microsoft.com/office/drawing/2014/main" id="{D342258E-3802-4F76-81D9-82EC558875B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2" y="2020270"/>
            <a:ext cx="3428998" cy="281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207353E-B859-471A-B975-591954FFC4B0}"/>
              </a:ext>
            </a:extLst>
          </p:cNvPr>
          <p:cNvSpPr/>
          <p:nvPr/>
        </p:nvSpPr>
        <p:spPr>
          <a:xfrm rot="10800000" flipV="1">
            <a:off x="838198" y="5008987"/>
            <a:ext cx="11105445" cy="140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สำรวจความคลอบคลุมการได้รับวัคซีน เด็กในชุมชน รัศมี 100 เมตร จำนวนเด็ก 29 ราย</a:t>
            </a:r>
          </a:p>
          <a:p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</a:t>
            </a:r>
            <a:r>
              <a:rPr lang="th-TH" sz="2000" dirty="0">
                <a:cs typeface="+mj-cs"/>
              </a:rPr>
              <a:t>- จำนวนที่ได้รับวัคซีนไอกรนครบตามเกณฑ์ </a:t>
            </a:r>
            <a:r>
              <a:rPr lang="en-US" sz="2000" dirty="0">
                <a:cs typeface="+mj-cs"/>
              </a:rPr>
              <a:t>= 17</a:t>
            </a:r>
            <a:r>
              <a:rPr lang="th-TH" sz="2000" dirty="0">
                <a:cs typeface="+mj-cs"/>
              </a:rPr>
              <a:t> ราย  - จำนวนที่ได้รับวัคซีนไอกรนไม่ครบตามเกณฑ์ </a:t>
            </a:r>
            <a:r>
              <a:rPr lang="en-US" sz="2000" dirty="0">
                <a:cs typeface="+mj-cs"/>
              </a:rPr>
              <a:t>10 </a:t>
            </a:r>
            <a:r>
              <a:rPr lang="th-TH" sz="2000" dirty="0">
                <a:cs typeface="+mj-cs"/>
              </a:rPr>
              <a:t>ราย- จำนวนที่ไม่เคยได้รับวัคซีนไอกรน</a:t>
            </a:r>
            <a:r>
              <a:rPr lang="en-US" sz="2000" dirty="0">
                <a:cs typeface="+mj-cs"/>
              </a:rPr>
              <a:t> = 2 </a:t>
            </a:r>
            <a:r>
              <a:rPr lang="th-TH" sz="2000" dirty="0">
                <a:cs typeface="+mj-cs"/>
              </a:rPr>
              <a:t>ราย </a:t>
            </a:r>
            <a:endParaRPr lang="th-TH" sz="2000" dirty="0"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ดำเนินการควบคุม ป้องกันโรค ตามระยะการฟักตัวของโรคอย่างต่อเนื่อง</a:t>
            </a:r>
            <a:r>
              <a:rPr lang="th-TH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โดยประสานกับทีม อาสาสมัคสาธารณสุขในชุมชน หมู่  5 เป็นเวลาติดต่อกันอย่างน้อย  14 วัน ไม่พบผู้ป่วยรายใหม่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3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88F484-66AE-4FC6-B2CD-B12C3FDC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th-TH" dirty="0"/>
              <a:t>วัคซีน</a:t>
            </a:r>
            <a:r>
              <a:rPr lang="th-TH" dirty="0" err="1"/>
              <a:t>เอช</a:t>
            </a:r>
            <a:r>
              <a:rPr lang="th-TH" dirty="0"/>
              <a:t>พีวี สำหรับนักเรียนหญิง ป.</a:t>
            </a:r>
            <a:r>
              <a:rPr lang="en-US" dirty="0"/>
              <a:t>5 </a:t>
            </a:r>
            <a:r>
              <a:rPr lang="th-TH" dirty="0"/>
              <a:t>ขาดชั่วคราว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021E61-7672-4096-8808-2AFE19C1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u="sng" dirty="0"/>
              <a:t>เหตุผล</a:t>
            </a:r>
            <a:r>
              <a:rPr lang="th-TH" dirty="0"/>
              <a:t> วัคซีนในตลาดโลกมีไม่เพียงพอต่อความต้องการทำให้ไม่สามารถจัดซื้อวัคซีน</a:t>
            </a:r>
            <a:r>
              <a:rPr lang="th-TH" dirty="0" err="1"/>
              <a:t>เอช</a:t>
            </a:r>
            <a:r>
              <a:rPr lang="th-TH" dirty="0"/>
              <a:t>พีวีสำหรับเข็มที่ </a:t>
            </a:r>
            <a:r>
              <a:rPr lang="en-US" dirty="0"/>
              <a:t>2 </a:t>
            </a:r>
            <a:r>
              <a:rPr lang="th-TH" dirty="0"/>
              <a:t>ในปีการศึกษา </a:t>
            </a:r>
            <a:r>
              <a:rPr lang="en-US" dirty="0"/>
              <a:t>2561 </a:t>
            </a:r>
            <a:r>
              <a:rPr lang="th-TH" dirty="0"/>
              <a:t>ได้ และคาดว่าจะไม่สามารถจัดหาซื้อได้จนถึงปีการศึกษา </a:t>
            </a:r>
            <a:r>
              <a:rPr lang="en-US" dirty="0"/>
              <a:t>2563 </a:t>
            </a:r>
          </a:p>
          <a:p>
            <a:pPr>
              <a:buNone/>
            </a:pPr>
            <a:r>
              <a:rPr lang="en-US" dirty="0"/>
              <a:t>             “</a:t>
            </a:r>
            <a:r>
              <a:rPr lang="th-TH" dirty="0"/>
              <a:t>การให้วัคซีนก่อนอย่างน้อย </a:t>
            </a:r>
            <a:r>
              <a:rPr lang="en-US" dirty="0"/>
              <a:t>1</a:t>
            </a:r>
            <a:r>
              <a:rPr lang="th-TH" dirty="0"/>
              <a:t> เข็มเป็นการกระตุ้นให้ร่างกายสร้างภูมิคุ้มกันต่อเชื้อก่อโรค จากนั้นเมื่อได้รับวัคซีนเพิ่มเป็นเข็มกระตุ้นจะทำให้ภูมิคุ้มกันอยู่ในระดับสูงและคงอยู่ได้นาน แม้ว่าจะทิ้งช่วงเนื่องจากปัญหาวัคซีน</a:t>
            </a:r>
            <a:r>
              <a:rPr lang="th-TH" dirty="0" err="1"/>
              <a:t>เอช</a:t>
            </a:r>
            <a:r>
              <a:rPr lang="th-TH" dirty="0"/>
              <a:t>พีวีขาดชั่วคราวก็ไม่ส่งผลต่อระดับภูมิคุ้มกันของร่างกาย</a:t>
            </a:r>
            <a:r>
              <a:rPr lang="en-US" dirty="0"/>
              <a:t>”</a:t>
            </a:r>
          </a:p>
          <a:p>
            <a:pPr>
              <a:buNone/>
            </a:pPr>
            <a:r>
              <a:rPr lang="en-US" dirty="0"/>
              <a:t>                                                            </a:t>
            </a:r>
            <a:r>
              <a:rPr lang="th-TH" dirty="0"/>
              <a:t>คณะอนุกรรมการสร้างเสริมภูมิคุ้มกันโรคของประเทศไทย</a:t>
            </a:r>
          </a:p>
          <a:p>
            <a:pPr>
              <a:buNone/>
            </a:pPr>
            <a:endParaRPr lang="th-TH" dirty="0"/>
          </a:p>
          <a:p>
            <a:pPr>
              <a:buNone/>
            </a:pPr>
            <a:r>
              <a:rPr lang="th-TH" dirty="0"/>
              <a:t> </a:t>
            </a:r>
            <a:r>
              <a:rPr lang="en-US" dirty="0"/>
              <a:t>2.</a:t>
            </a:r>
            <a:r>
              <a:rPr lang="th-TH" dirty="0"/>
              <a:t>  การบริหารวัคซีน </a:t>
            </a:r>
            <a:r>
              <a:rPr lang="en-US" dirty="0"/>
              <a:t>IPV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0509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3D1C45A-FE1B-40AE-AF15-699F7CDFED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9635030"/>
              </p:ext>
            </p:extLst>
          </p:nvPr>
        </p:nvGraphicFramePr>
        <p:xfrm>
          <a:off x="428978" y="203200"/>
          <a:ext cx="11593689" cy="6491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243">
                  <a:extLst>
                    <a:ext uri="{9D8B030D-6E8A-4147-A177-3AD203B41FA5}">
                      <a16:colId xmlns:a16="http://schemas.microsoft.com/office/drawing/2014/main" xmlns="" val="2186986456"/>
                    </a:ext>
                  </a:extLst>
                </a:gridCol>
                <a:gridCol w="602922">
                  <a:extLst>
                    <a:ext uri="{9D8B030D-6E8A-4147-A177-3AD203B41FA5}">
                      <a16:colId xmlns:a16="http://schemas.microsoft.com/office/drawing/2014/main" xmlns="" val="193588368"/>
                    </a:ext>
                  </a:extLst>
                </a:gridCol>
                <a:gridCol w="559072">
                  <a:extLst>
                    <a:ext uri="{9D8B030D-6E8A-4147-A177-3AD203B41FA5}">
                      <a16:colId xmlns:a16="http://schemas.microsoft.com/office/drawing/2014/main" xmlns="" val="1042317084"/>
                    </a:ext>
                  </a:extLst>
                </a:gridCol>
                <a:gridCol w="657732">
                  <a:extLst>
                    <a:ext uri="{9D8B030D-6E8A-4147-A177-3AD203B41FA5}">
                      <a16:colId xmlns:a16="http://schemas.microsoft.com/office/drawing/2014/main" xmlns="" val="620859967"/>
                    </a:ext>
                  </a:extLst>
                </a:gridCol>
                <a:gridCol w="624846">
                  <a:extLst>
                    <a:ext uri="{9D8B030D-6E8A-4147-A177-3AD203B41FA5}">
                      <a16:colId xmlns:a16="http://schemas.microsoft.com/office/drawing/2014/main" xmlns="" val="2584194497"/>
                    </a:ext>
                  </a:extLst>
                </a:gridCol>
                <a:gridCol w="679656">
                  <a:extLst>
                    <a:ext uri="{9D8B030D-6E8A-4147-A177-3AD203B41FA5}">
                      <a16:colId xmlns:a16="http://schemas.microsoft.com/office/drawing/2014/main" xmlns="" val="534532868"/>
                    </a:ext>
                  </a:extLst>
                </a:gridCol>
                <a:gridCol w="712544">
                  <a:extLst>
                    <a:ext uri="{9D8B030D-6E8A-4147-A177-3AD203B41FA5}">
                      <a16:colId xmlns:a16="http://schemas.microsoft.com/office/drawing/2014/main" xmlns="" val="812492342"/>
                    </a:ext>
                  </a:extLst>
                </a:gridCol>
                <a:gridCol w="701579">
                  <a:extLst>
                    <a:ext uri="{9D8B030D-6E8A-4147-A177-3AD203B41FA5}">
                      <a16:colId xmlns:a16="http://schemas.microsoft.com/office/drawing/2014/main" xmlns="" val="164920791"/>
                    </a:ext>
                  </a:extLst>
                </a:gridCol>
                <a:gridCol w="679657">
                  <a:extLst>
                    <a:ext uri="{9D8B030D-6E8A-4147-A177-3AD203B41FA5}">
                      <a16:colId xmlns:a16="http://schemas.microsoft.com/office/drawing/2014/main" xmlns="" val="206965215"/>
                    </a:ext>
                  </a:extLst>
                </a:gridCol>
                <a:gridCol w="701579">
                  <a:extLst>
                    <a:ext uri="{9D8B030D-6E8A-4147-A177-3AD203B41FA5}">
                      <a16:colId xmlns:a16="http://schemas.microsoft.com/office/drawing/2014/main" xmlns="" val="2718915799"/>
                    </a:ext>
                  </a:extLst>
                </a:gridCol>
                <a:gridCol w="635809">
                  <a:extLst>
                    <a:ext uri="{9D8B030D-6E8A-4147-A177-3AD203B41FA5}">
                      <a16:colId xmlns:a16="http://schemas.microsoft.com/office/drawing/2014/main" xmlns="" val="4114993152"/>
                    </a:ext>
                  </a:extLst>
                </a:gridCol>
                <a:gridCol w="570035">
                  <a:extLst>
                    <a:ext uri="{9D8B030D-6E8A-4147-A177-3AD203B41FA5}">
                      <a16:colId xmlns:a16="http://schemas.microsoft.com/office/drawing/2014/main" xmlns="" val="178792536"/>
                    </a:ext>
                  </a:extLst>
                </a:gridCol>
                <a:gridCol w="482337">
                  <a:extLst>
                    <a:ext uri="{9D8B030D-6E8A-4147-A177-3AD203B41FA5}">
                      <a16:colId xmlns:a16="http://schemas.microsoft.com/office/drawing/2014/main" xmlns="" val="3411886042"/>
                    </a:ext>
                  </a:extLst>
                </a:gridCol>
                <a:gridCol w="383678">
                  <a:extLst>
                    <a:ext uri="{9D8B030D-6E8A-4147-A177-3AD203B41FA5}">
                      <a16:colId xmlns:a16="http://schemas.microsoft.com/office/drawing/2014/main" xmlns="" val="1237705248"/>
                    </a:ext>
                  </a:extLst>
                </a:gridCol>
              </a:tblGrid>
              <a:tr h="3968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เครือข่ายบริการสุขภาพ</a:t>
                      </a:r>
                    </a:p>
                  </a:txBody>
                  <a:tcPr marL="9525" marR="9525" marT="9525" marB="0" anchor="ctr"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ความครอบคลุมการได้รับวัคซีนในเด็กอายุครบ 1 ปี  ไตรมาศที่ 1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4873631"/>
                  </a:ext>
                </a:extLst>
              </a:tr>
              <a:tr h="2849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เป้า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BCG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HBV1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DTP-HB3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โปลิโอ3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MMR1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IPV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1724625"/>
                  </a:ext>
                </a:extLst>
              </a:tr>
              <a:tr h="2849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915697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00933 โรงพยาบาลส่งเสริมสุขภาพตำบลสำโรงเหนือ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9071780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00934 โรงพยาบาลส่งเสริมสุขภาพตำบลบางเมือง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91724224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00936 โรงพยาบาลส่งเสริมสุขภาพตำบลบางปูใหม่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59011060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00937 โรงพยาบาลส่งเสริมสุขภาพตำบลแพรกษา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91222413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00938 โรงพยาบาลส่งเสริมสุขภาพตำบลบางโปรง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5058184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00939 โรงพยาบาลส่งเสริมสุขภาพตำบลบางปู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56261700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00940 โรงพยาบาลส่งเสริมสุขภาพตำบลบางด้วน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1425448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00941 โรงพยาบาลส่งเสริมสุขภาพตำบลบางเมืองใหม่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025018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00942 โรงพยาบาลส่งเสริมสุขภาพตำบลเทพารักษ์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72.22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01560554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00943 โรงพยาบาลส่งเสริมสุขภาพตำบลท้ายบ้านใหม่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12511055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00944 โรงพยาบาลส่งเสริมสุขภาพตำบลแพรกษาใหม่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04956727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13812 โรงพยาบาลส่งเสริมสุขภาพตำบลท้ายบ้าน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5019062"/>
                  </a:ext>
                </a:extLst>
              </a:tr>
              <a:tr h="339992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23945 โรงพยาบาลส่งเสริมสุขภาพตำบลเฉลิมพระเกียรติ สาขาวัดบางปิ้ง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16914724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24027 โรงพยาบาลส่งเสริมสุขภาพตำบลพุทธรักษา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83767962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24028 โรงพยาบาลส่งเสริมสุขภาพตำบลร่มโพธิ์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47168134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24029 โรงพยาบาลส่งเสริมสุขภาพตำบลบุญศิริ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88338217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24702 โรงพยาบาลส่งเสริมสุขภาพตำบลนครทอง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28275573"/>
                  </a:ext>
                </a:extLst>
              </a:tr>
              <a:tr h="28496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28826 ศูนย์สุขภาพชุมชนมังกรทอง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734156"/>
                  </a:ext>
                </a:extLst>
              </a:tr>
              <a:tr h="339992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00935 โรงพยาบาลส่งเสริมสุขภาพตำบลเฉลิมพระเกียรติ บ้านคลองบางปิ้ง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68.57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68.57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71.43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65.71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5570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5472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981F7E-5647-4580-88A0-DAF9FAF5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สสจ.นิเทศงาน  มาตรฐานงานระบาดวิทยาโรคติดต่อ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F75C7-760F-4760-908B-E57082C2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ตัวชี้วัด </a:t>
            </a:r>
          </a:p>
          <a:p>
            <a:pPr marL="0" indent="0">
              <a:buNone/>
            </a:pPr>
            <a:r>
              <a:rPr lang="th-TH" dirty="0"/>
              <a:t> 	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1. มีความครบถ้วนของผู้ป่วยที่รายงานด้วยโรคติดต่อที่ต้องเฝ้าระวัง</a:t>
            </a:r>
          </a:p>
          <a:p>
            <a:pPr marL="0" indent="0">
              <a:buNone/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 	2. มีความทันเวลาของการรายงานโรคติดต่อที่ต้องเฝ้าระวัง</a:t>
            </a:r>
          </a:p>
          <a:p>
            <a:pPr marL="0" indent="0">
              <a:buNone/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 	3. มีการจัดทำสถานการณ์โรคที่สำคัญและเผยแพร่อย่างต่อเนื่อง</a:t>
            </a:r>
          </a:p>
          <a:p>
            <a:pPr marL="0" indent="0">
              <a:buNone/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	 4. มีความครบถ้วนของการสอบสวนผู้ป่วยเฉพาะราย</a:t>
            </a:r>
          </a:p>
          <a:p>
            <a:pPr marL="0" indent="0">
              <a:buNone/>
            </a:pP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 	5. มีความทันเวลาของการสอบสวนผู้ป่วยเฉพาะราย</a:t>
            </a:r>
          </a:p>
        </p:txBody>
      </p:sp>
    </p:spTree>
    <p:extLst>
      <p:ext uri="{BB962C8B-B14F-4D97-AF65-F5344CB8AC3E}">
        <p14:creationId xmlns:p14="http://schemas.microsoft.com/office/powerpoint/2010/main" xmlns="" val="27076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985A7A-D7C6-4874-80E5-1B4413A3D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310" y="1122363"/>
            <a:ext cx="9053689" cy="1655762"/>
          </a:xfrm>
        </p:spPr>
        <p:txBody>
          <a:bodyPr/>
          <a:lstStyle/>
          <a:p>
            <a:r>
              <a:rPr lang="th-TH" b="1" dirty="0"/>
              <a:t>รายงานเฝ้าระวังทางระบาดวิทยา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D12BF7-7DC0-446A-BAEB-9E77A97D0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th-TH" dirty="0"/>
              <a:t> </a:t>
            </a:r>
            <a:r>
              <a:rPr lang="th-TH" b="1" dirty="0"/>
              <a:t>นายสุรัตน์   พัศดุ</a:t>
            </a:r>
          </a:p>
          <a:p>
            <a:pPr>
              <a:defRPr/>
            </a:pPr>
            <a:r>
              <a:rPr lang="th-TH" b="1" dirty="0"/>
              <a:t>                                  จพง.สาธารณสุขชำนาญงาน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5643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D35570B-338E-415A-AEF9-980FC17975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67952" y="417688"/>
            <a:ext cx="4857784" cy="785812"/>
          </a:xfrm>
          <a:ln>
            <a:miter lim="800000"/>
            <a:headEnd/>
            <a:tailEnd/>
          </a:ln>
          <a:extLst/>
        </p:spPr>
        <p:txBody>
          <a:bodyPr>
            <a:normAutofit fontScale="92500" lnSpcReduction="10000"/>
          </a:bodyPr>
          <a:lstStyle/>
          <a:p>
            <a:pPr marL="365760" indent="-283464" algn="ctr">
              <a:defRPr/>
            </a:pPr>
            <a:r>
              <a:rPr lang="th-TH" altLang="zh-CN" sz="24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รายงานบัตร 506</a:t>
            </a:r>
          </a:p>
          <a:p>
            <a:pPr marL="365760" indent="-283464" algn="ctr">
              <a:defRPr/>
            </a:pPr>
            <a:r>
              <a:rPr lang="th-TH" altLang="zh-CN" sz="24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ตั้งแต่วันที่ 1 – </a:t>
            </a:r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altLang="zh-CN" sz="2400" b="1" dirty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มีนาคม  2562</a:t>
            </a:r>
          </a:p>
          <a:p>
            <a:pPr marL="365760" indent="-283464" algn="ctr">
              <a:defRPr/>
            </a:pPr>
            <a:endParaRPr lang="zh-CN" altLang="en-US" sz="36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="" xmlns:a16="http://schemas.microsoft.com/office/drawing/2014/main" id="{F06D1D5B-2711-4B67-B404-B63318878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5004806"/>
              </p:ext>
            </p:extLst>
          </p:nvPr>
        </p:nvGraphicFramePr>
        <p:xfrm>
          <a:off x="6400800" y="417688"/>
          <a:ext cx="4921956" cy="642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3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09142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91430" marR="91430" marT="43958" marB="43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itchFamily="34" charset="-34"/>
                          <a:cs typeface="TH SarabunPSK" pitchFamily="34" charset="-34"/>
                        </a:rPr>
                        <a:t>ผลงานบัตร</a:t>
                      </a:r>
                      <a:endParaRPr lang="en-US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en-US" sz="1600" dirty="0">
                          <a:latin typeface="TH SarabunPSK" pitchFamily="34" charset="-34"/>
                          <a:cs typeface="TH SarabunPSK" pitchFamily="34" charset="-34"/>
                        </a:rPr>
                        <a:t>506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3958" marB="43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itchFamily="34" charset="-34"/>
                          <a:cs typeface="TH SarabunPSK" pitchFamily="34" charset="-34"/>
                        </a:rPr>
                        <a:t>จำนวนผู้รับ</a:t>
                      </a:r>
                    </a:p>
                    <a:p>
                      <a:pPr algn="ctr"/>
                      <a:r>
                        <a:rPr lang="th-TH" sz="1600" dirty="0">
                          <a:latin typeface="TH SarabunPSK" pitchFamily="34" charset="-34"/>
                          <a:cs typeface="TH SarabunPSK" pitchFamily="34" charset="-34"/>
                        </a:rPr>
                        <a:t>บริการ</a:t>
                      </a:r>
                    </a:p>
                    <a:p>
                      <a:pPr algn="ctr"/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3958" marB="43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91430" marR="91430" marT="43958" marB="4395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4732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รพ.สต..บางด้วน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1,487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0.73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62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รพ.สต.พุทธรักษา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1,751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0.68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01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ศสช.มังกรทอง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1,493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0.46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33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รพ.สต.บ้านคลองเก้า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1,064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0.37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30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รพ.สต.ร่มโพธิ์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1,732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0.28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096">
                <a:tc>
                  <a:txBody>
                    <a:bodyPr/>
                    <a:lstStyle/>
                    <a:p>
                      <a:r>
                        <a:rPr lang="th-TH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รพ.สต.เทพารักษ์</a:t>
                      </a:r>
                    </a:p>
                  </a:txBody>
                  <a:tcPr marL="91430" marR="91430" marT="43958" marB="4395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3,320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0.24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0301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รพ.สต..บางเมือง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1,247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0.24</a:t>
                      </a:r>
                      <a:endParaRPr lang="th-TH" sz="1600" dirty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5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ศสช.นครทอง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1,069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0.09</a:t>
                      </a:r>
                      <a:endParaRPr lang="th-TH" sz="1600" b="0" i="0" u="none" strike="noStrike" dirty="0"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0301">
                <a:tc>
                  <a:txBody>
                    <a:bodyPr/>
                    <a:lstStyle/>
                    <a:p>
                      <a:r>
                        <a:rPr lang="th-TH" sz="13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เมืองราชา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0301">
                <a:tc>
                  <a:txBody>
                    <a:bodyPr/>
                    <a:lstStyle/>
                    <a:p>
                      <a:r>
                        <a:rPr lang="th-TH" sz="13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เมืองปากน้ำ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5275">
                <a:tc>
                  <a:txBody>
                    <a:bodyPr/>
                    <a:lstStyle/>
                    <a:p>
                      <a:r>
                        <a:rPr lang="th-TH" sz="13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สวางค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นิวาส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0301">
                <a:tc>
                  <a:txBody>
                    <a:bodyPr/>
                    <a:lstStyle/>
                    <a:p>
                      <a:r>
                        <a:rPr lang="th-TH" sz="13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เทศบาลนคร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th-TH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th-TH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4590">
                <a:tc>
                  <a:txBody>
                    <a:bodyPr/>
                    <a:lstStyle/>
                    <a:p>
                      <a:r>
                        <a:rPr lang="th-TH" sz="13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ศสช.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สะพาน</a:t>
                      </a:r>
                      <a:r>
                        <a:rPr lang="th-TH" sz="13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th-TH" sz="13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th-TH" sz="1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th-TH" sz="15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4590">
                <a:tc>
                  <a:txBody>
                    <a:bodyPr/>
                    <a:lstStyle/>
                    <a:p>
                      <a:pPr algn="l" rtl="0" fontAlgn="ctr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="" xmlns:a16="http://schemas.microsoft.com/office/drawing/2014/main" id="{0D644E76-DFEE-4099-B14A-447A2E704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0717526"/>
              </p:ext>
            </p:extLst>
          </p:nvPr>
        </p:nvGraphicFramePr>
        <p:xfrm>
          <a:off x="767644" y="1292225"/>
          <a:ext cx="5256920" cy="524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5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8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4884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บัตร</a:t>
                      </a:r>
                      <a:r>
                        <a:rPr lang="th-TH" sz="1300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300" baseline="0" dirty="0">
                          <a:latin typeface="TH SarabunPSK" pitchFamily="34" charset="-34"/>
                          <a:cs typeface="TH SarabunPSK" pitchFamily="34" charset="-34"/>
                        </a:rPr>
                        <a:t>506</a:t>
                      </a:r>
                      <a:endParaRPr lang="th-TH" sz="13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จำนวนผู้รับ</a:t>
                      </a:r>
                    </a:p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บริการ</a:t>
                      </a:r>
                    </a:p>
                    <a:p>
                      <a:pPr algn="ctr"/>
                      <a:endParaRPr lang="th-TH" sz="13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91451" marR="91451" marT="37217" marB="3721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รพ.สต..บุญศิริ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1,021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2.93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221">
                <a:tc>
                  <a:txBody>
                    <a:bodyPr/>
                    <a:lstStyle/>
                    <a:p>
                      <a:r>
                        <a:rPr lang="th-TH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รพ.สต.ท้ายบ้านใหม่</a:t>
                      </a:r>
                    </a:p>
                  </a:txBody>
                  <a:tcPr marL="91430" marR="91430" marT="43958" marB="4395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806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1.86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19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รพ.สต.แพรกษา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1,189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1.76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รพ.สต..สำโรงเหนือ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2,023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1.43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89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รพ.สต.วัดบางปิ้ง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810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1.35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194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รพ.สต.บางปูใหม่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1,454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1.03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รพ.สต.บางเมืองใหม่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823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0.97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รพ.สต.บางโปรง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627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0.95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รพ.สต.ท้ายบ้าน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1,404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0.92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389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รพ.สต.บางปู</a:t>
                      </a:r>
                    </a:p>
                  </a:txBody>
                  <a:tcPr marL="9524" marR="9524" marT="87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1,028</a:t>
                      </a:r>
                    </a:p>
                  </a:txBody>
                  <a:tcPr marL="9524" marR="9524" marT="87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0.87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4" marR="9524" marT="8762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76224">
                <a:tc>
                  <a:txBody>
                    <a:bodyPr/>
                    <a:lstStyle/>
                    <a:p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สอน.เฉลิมฯ</a:t>
                      </a:r>
                      <a:r>
                        <a:rPr lang="th-TH" sz="13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บางปิ้ง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2,648</a:t>
                      </a: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0.83</a:t>
                      </a:r>
                      <a:endParaRPr lang="th-TH" sz="15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082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</a:p>
                  </a:txBody>
                  <a:tcPr marL="91451" marR="91451" marT="37217" marB="37217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233</a:t>
                      </a:r>
                      <a:endParaRPr lang="th-TH" sz="1500" b="1" i="0" u="none" strike="noStrike" dirty="0"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26,996</a:t>
                      </a:r>
                      <a:endParaRPr lang="th-TH" sz="1500" b="1" i="0" u="none" strike="noStrike" dirty="0"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0.86</a:t>
                      </a:r>
                      <a:endParaRPr lang="th-TH" sz="1500" b="1" i="0" u="none" strike="noStrike" dirty="0"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6" marR="9526" marT="7368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ตาราง 1"/>
          <p:cNvSpPr>
            <a:spLocks noGrp="1"/>
          </p:cNvSpPr>
          <p:nvPr>
            <p:ph type="tbl" sz="quarter" idx="10"/>
          </p:nvPr>
        </p:nvSpPr>
        <p:spPr/>
      </p:sp>
      <p:sp>
        <p:nvSpPr>
          <p:cNvPr id="3" name="ตัวยึดรูปภาพ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ตัวยึดข้อความ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SURAT\Desktop\ภาพ\timeline_25620404_2306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876" y="225083"/>
            <a:ext cx="11786346" cy="6443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172F49-B664-44B6-AB44-0B40B946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               จำนวนผู้ป่วยไข้เลือดออกสะสม 1 ม.ค.-  23 เมษายน 2562 จ.สมุทรปราการ</a:t>
            </a:r>
            <a:endParaRPr lang="th-TH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706B263-5EA9-44BA-BE66-862B8CFD2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8947260"/>
              </p:ext>
            </p:extLst>
          </p:nvPr>
        </p:nvGraphicFramePr>
        <p:xfrm>
          <a:off x="1086512" y="1690688"/>
          <a:ext cx="10425331" cy="420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19">
                  <a:extLst>
                    <a:ext uri="{9D8B030D-6E8A-4147-A177-3AD203B41FA5}">
                      <a16:colId xmlns="" xmlns:a16="http://schemas.microsoft.com/office/drawing/2014/main" val="2078774444"/>
                    </a:ext>
                  </a:extLst>
                </a:gridCol>
                <a:gridCol w="2607732">
                  <a:extLst>
                    <a:ext uri="{9D8B030D-6E8A-4147-A177-3AD203B41FA5}">
                      <a16:colId xmlns="" xmlns:a16="http://schemas.microsoft.com/office/drawing/2014/main" val="2476357890"/>
                    </a:ext>
                  </a:extLst>
                </a:gridCol>
                <a:gridCol w="1859548">
                  <a:extLst>
                    <a:ext uri="{9D8B030D-6E8A-4147-A177-3AD203B41FA5}">
                      <a16:colId xmlns="" xmlns:a16="http://schemas.microsoft.com/office/drawing/2014/main" val="3733485905"/>
                    </a:ext>
                  </a:extLst>
                </a:gridCol>
                <a:gridCol w="2085066">
                  <a:extLst>
                    <a:ext uri="{9D8B030D-6E8A-4147-A177-3AD203B41FA5}">
                      <a16:colId xmlns="" xmlns:a16="http://schemas.microsoft.com/office/drawing/2014/main" val="1159755209"/>
                    </a:ext>
                  </a:extLst>
                </a:gridCol>
                <a:gridCol w="2085066">
                  <a:extLst>
                    <a:ext uri="{9D8B030D-6E8A-4147-A177-3AD203B41FA5}">
                      <a16:colId xmlns="" xmlns:a16="http://schemas.microsoft.com/office/drawing/2014/main" val="2994716405"/>
                    </a:ext>
                  </a:extLst>
                </a:gridCol>
              </a:tblGrid>
              <a:tr h="601857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effectLst/>
                          <a:latin typeface="MS Sans Serif"/>
                        </a:rPr>
                        <a:t>ลำดับ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effectLst/>
                          <a:latin typeface="MS Sans Serif"/>
                        </a:rPr>
                        <a:t>อำเภอ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effectLst/>
                          <a:latin typeface="MS Sans Serif"/>
                        </a:rPr>
                        <a:t>ประชากร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จำนวนป่วย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อัตรา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04634035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บางเสาธง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77923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70.58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78953131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พระประแดง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195343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31.23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68542179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เมืองสมุทรปราการ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539658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21.12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03566016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บางบ่อ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108804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19.30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61314312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บางพลี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256914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15.57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64376174"/>
                  </a:ext>
                </a:extLst>
              </a:tr>
              <a:tr h="601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effectLst/>
                          <a:latin typeface="MS Sans Serif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พระสมุทรเจดีย์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effectLst/>
                          <a:latin typeface="MS Sans Serif"/>
                          <a:cs typeface="+mj-cs"/>
                        </a:rPr>
                        <a:t>140226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effectLst/>
                          <a:latin typeface="MS Sans Serif"/>
                          <a:cs typeface="+mj-cs"/>
                        </a:rPr>
                        <a:t>12.84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8847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37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2C1F6-85C7-4804-94ED-07A8D3E0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5443" cy="1325563"/>
          </a:xfrm>
        </p:spPr>
        <p:txBody>
          <a:bodyPr>
            <a:normAutofit fontScale="90000"/>
          </a:bodyPr>
          <a:lstStyle/>
          <a:p>
            <a:r>
              <a:rPr lang="th-TH" sz="2400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2400" dirty="0">
                <a:latin typeface="BrowalliaUPC" pitchFamily="34" charset="-34"/>
                <a:cs typeface="BrowalliaUPC" pitchFamily="34" charset="-34"/>
              </a:rPr>
            </a:b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จำนวนผู้ป่วยไข้เลือดออก ปี 2562  อ.เมือง  จ.สมุทรปราการ</a:t>
            </a:r>
            <a:br>
              <a:rPr lang="th-TH" sz="2400" dirty="0">
                <a:latin typeface="BrowalliaUPC" pitchFamily="34" charset="-34"/>
                <a:cs typeface="BrowalliaUPC" pitchFamily="34" charset="-34"/>
              </a:rPr>
            </a:br>
            <a:r>
              <a:rPr lang="th-TH" sz="2200" dirty="0">
                <a:latin typeface="BrowalliaUPC" pitchFamily="34" charset="-34"/>
                <a:cs typeface="BrowalliaUPC" pitchFamily="34" charset="-34"/>
              </a:rPr>
              <a:t>เดือน มกราคม – 22 เมษายน </a:t>
            </a:r>
            <a:r>
              <a:rPr lang="th-TH" sz="2200" dirty="0">
                <a:latin typeface="Angsana New" pitchFamily="18" charset="-34"/>
              </a:rPr>
              <a:t>พบผู้ป่วยไข้เลือดออก จำนวน  </a:t>
            </a:r>
            <a:r>
              <a:rPr lang="en-US" sz="2200" dirty="0">
                <a:latin typeface="Angsana New" pitchFamily="18" charset="-34"/>
              </a:rPr>
              <a:t>114</a:t>
            </a:r>
            <a:r>
              <a:rPr lang="th-TH" sz="2200" dirty="0">
                <a:latin typeface="Angsana New" pitchFamily="18" charset="-34"/>
              </a:rPr>
              <a:t> ราย  อัตราป่วย </a:t>
            </a:r>
            <a:r>
              <a:rPr lang="en-US" sz="2200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200" dirty="0">
                <a:latin typeface="Angsana New" pitchFamily="18" charset="-34"/>
              </a:rPr>
              <a:t> 21.12 /แสน ปชก. ไม่มีผู้เสียเสียชีวิต  อัตราป่วยปัจจุบันต่ำกว่า</a:t>
            </a:r>
            <a:br>
              <a:rPr lang="th-TH" sz="2200" dirty="0">
                <a:latin typeface="Angsana New" pitchFamily="18" charset="-34"/>
              </a:rPr>
            </a:br>
            <a:r>
              <a:rPr lang="th-TH" sz="2200" dirty="0">
                <a:latin typeface="Angsana New" pitchFamily="18" charset="-34"/>
              </a:rPr>
              <a:t>ค่ามัธยฐานย้อนหลัง 5 ปี  กลุ่มอายุที่พบสูงสุดคือกลุ่มอายุ 10-14 ปี  รองลงมา 15 – 24 ปี (อัตรา )</a:t>
            </a:r>
            <a:br>
              <a:rPr lang="th-TH" sz="2200" dirty="0">
                <a:latin typeface="Angsana New" pitchFamily="18" charset="-34"/>
              </a:rPr>
            </a:br>
            <a:r>
              <a:rPr lang="th-TH" sz="2200" dirty="0">
                <a:latin typeface="Angsana New" pitchFamily="18" charset="-34"/>
              </a:rPr>
              <a:t>           - ตำบลที่ยังมีการระบาดต่อเนื่อง ได้แก่ ต.ท้ายบ้าน ต.ท้ายบ้านใหม่ ต.บางเมือง  ต.สำโรงเหนือ  ต.ปากน้ำ ต.แพรกษา ต.เทพารักษ์ ต.บางโปรง</a:t>
            </a:r>
            <a:r>
              <a:rPr lang="th-TH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dirty="0">
                <a:latin typeface="BrowalliaUPC" pitchFamily="34" charset="-34"/>
                <a:cs typeface="BrowalliaUPC" pitchFamily="34" charset="-34"/>
              </a:rPr>
            </a:br>
            <a:endParaRPr lang="th-TH" dirty="0"/>
          </a:p>
        </p:txBody>
      </p:sp>
      <p:graphicFrame>
        <p:nvGraphicFramePr>
          <p:cNvPr id="8" name="แผนภูมิ 2">
            <a:extLst>
              <a:ext uri="{FF2B5EF4-FFF2-40B4-BE49-F238E27FC236}">
                <a16:creationId xmlns=""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95387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467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21EA78-3F3B-4D4B-BC9D-4BBE57A1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8" y="168813"/>
            <a:ext cx="10551942" cy="562707"/>
          </a:xfrm>
        </p:spPr>
        <p:txBody>
          <a:bodyPr>
            <a:normAutofit/>
          </a:bodyPr>
          <a:lstStyle/>
          <a:p>
            <a:r>
              <a:rPr lang="th-TH" sz="2800" dirty="0"/>
              <a:t>จำนวนผู้ป่วยไข้เลือดออกสะสม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2800" dirty="0"/>
              <a:t>มกราคม – 31 มีนาคม 2562</a:t>
            </a: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1927280"/>
              </p:ext>
            </p:extLst>
          </p:nvPr>
        </p:nvGraphicFramePr>
        <p:xfrm>
          <a:off x="251308" y="591165"/>
          <a:ext cx="6883270" cy="604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9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3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59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66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34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ที่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รพ.สต./ศูนย์สุขภาพชุมชน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ประชากร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จำนวนผู้ป่วย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อัตราป่วย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รพ.สต.ท้ายบ้าน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16,932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76.77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สอ.น.เฉลิมฯสาขาวัดบางปิ้ง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19,676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รพ.สต.บางปู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12,581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39.74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รพ.สต.พุทธรักษา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19,676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07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รพ.สต.บางโปรง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12,581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ศสช.มังกรทอง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28,935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รพ.สต.บางปูใหม่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19,625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20.38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รพ.สต.บางเมือง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11,492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รพ.สต.สำโรงเหนือ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18,214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รพ.สต.ร่มโพธิ์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23,531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รพ.สต.ท้ายบ้านใหม่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19,631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รพ.สต.บางเมืองใหม่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19,631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รพ.สต.แพรกษา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20,134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รพ.สต.บ้านคลองเก้า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36,585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สอ.น.เฉลิมฯบ้านคลองบางปิ้ง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24,195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รพ.สต.เทพารักษ์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24,312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63774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รพ.สต.บุญศิริ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16,232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รพ.สต.นครทอง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13,384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รพ.สต.บางด้วน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13,614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BFB0BCCB-A535-4480-90E8-EE93D6E6E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8247547"/>
              </p:ext>
            </p:extLst>
          </p:nvPr>
        </p:nvGraphicFramePr>
        <p:xfrm>
          <a:off x="7360354" y="731520"/>
          <a:ext cx="4312356" cy="303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412">
                  <a:extLst>
                    <a:ext uri="{9D8B030D-6E8A-4147-A177-3AD203B41FA5}">
                      <a16:colId xmlns="" xmlns:a16="http://schemas.microsoft.com/office/drawing/2014/main" val="4097995056"/>
                    </a:ext>
                  </a:extLst>
                </a:gridCol>
                <a:gridCol w="1280117">
                  <a:extLst>
                    <a:ext uri="{9D8B030D-6E8A-4147-A177-3AD203B41FA5}">
                      <a16:colId xmlns="" xmlns:a16="http://schemas.microsoft.com/office/drawing/2014/main" val="1129948848"/>
                    </a:ext>
                  </a:extLst>
                </a:gridCol>
                <a:gridCol w="855769">
                  <a:extLst>
                    <a:ext uri="{9D8B030D-6E8A-4147-A177-3AD203B41FA5}">
                      <a16:colId xmlns="" xmlns:a16="http://schemas.microsoft.com/office/drawing/2014/main" val="4124571155"/>
                    </a:ext>
                  </a:extLst>
                </a:gridCol>
                <a:gridCol w="749681">
                  <a:extLst>
                    <a:ext uri="{9D8B030D-6E8A-4147-A177-3AD203B41FA5}">
                      <a16:colId xmlns="" xmlns:a16="http://schemas.microsoft.com/office/drawing/2014/main" val="4215109350"/>
                    </a:ext>
                  </a:extLst>
                </a:gridCol>
                <a:gridCol w="622377">
                  <a:extLst>
                    <a:ext uri="{9D8B030D-6E8A-4147-A177-3AD203B41FA5}">
                      <a16:colId xmlns="" xmlns:a16="http://schemas.microsoft.com/office/drawing/2014/main" val="3388395776"/>
                    </a:ext>
                  </a:extLst>
                </a:gridCol>
              </a:tblGrid>
              <a:tr h="9893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ที่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รพ.สต./ศูนย์สุขภาพชุมชน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ประชากร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จำนวนผู้ป่วย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อัตรา</a:t>
                      </a:r>
                    </a:p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latin typeface="Angsana New"/>
                        </a:rPr>
                        <a:t>ป่วย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753706233"/>
                  </a:ext>
                </a:extLst>
              </a:tr>
              <a:tr h="50310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ศูนย์กาชาดที่ 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23,179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17.25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741195822"/>
                  </a:ext>
                </a:extLst>
              </a:tr>
              <a:tr h="50310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ศสช.เมืองราชา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11,329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17.65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806165700"/>
                  </a:ext>
                </a:extLst>
              </a:tr>
              <a:tr h="53544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ศสช.เมืองปากน้ำ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20,800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2353137187"/>
                  </a:ext>
                </a:extLst>
              </a:tr>
              <a:tr h="50310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เมืองสมุทร รวม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76,925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24.69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83515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12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A225236-2260-4481-88AB-4A5F7939F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77" y="0"/>
            <a:ext cx="10114845" cy="6858000"/>
          </a:xfrm>
        </p:spPr>
      </p:pic>
    </p:spTree>
    <p:extLst>
      <p:ext uri="{BB962C8B-B14F-4D97-AF65-F5344CB8AC3E}">
        <p14:creationId xmlns="" xmlns:p14="http://schemas.microsoft.com/office/powerpoint/2010/main" val="9906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B7175E3D-3195-4737-82F8-F3B042242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596" y="620889"/>
            <a:ext cx="10840756" cy="58250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3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1618</Words>
  <Application>Microsoft Office PowerPoint</Application>
  <PresentationFormat>กำหนดเอง</PresentationFormat>
  <Paragraphs>611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Office Theme</vt:lpstr>
      <vt:lpstr>เปิดศูนย์ปฎิบัติการภาวะฉุกเฉิน (EOC) สาธารณสุขอำเภอเมืองสมุทรปราการ</vt:lpstr>
      <vt:lpstr>รายงานเฝ้าระวังทางระบาดวิทยา</vt:lpstr>
      <vt:lpstr>ภาพนิ่ง 3</vt:lpstr>
      <vt:lpstr>ภาพนิ่ง 4</vt:lpstr>
      <vt:lpstr>               จำนวนผู้ป่วยไข้เลือดออกสะสม 1 ม.ค.-  23 เมษายน 2562 จ.สมุทรปราการ</vt:lpstr>
      <vt:lpstr> จำนวนผู้ป่วยไข้เลือดออก ปี 2562  อ.เมือง  จ.สมุทรปราการ เดือน มกราคม – 22 เมษายน พบผู้ป่วยไข้เลือดออก จำนวน  114 ราย  อัตราป่วย = 21.12 /แสน ปชก. ไม่มีผู้เสียเสียชีวิต  อัตราป่วยปัจจุบันต่ำกว่า ค่ามัธยฐานย้อนหลัง 5 ปี  กลุ่มอายุที่พบสูงสุดคือกลุ่มอายุ 10-14 ปี  รองลงมา 15 – 24 ปี (อัตรา )            - ตำบลที่ยังมีการระบาดต่อเนื่อง ได้แก่ ต.ท้ายบ้าน ต.ท้ายบ้านใหม่ ต.บางเมือง  ต.สำโรงเหนือ  ต.ปากน้ำ ต.แพรกษา ต.เทพารักษ์ ต.บางโปรง </vt:lpstr>
      <vt:lpstr>จำนวนผู้ป่วยไข้เลือดออกสะสม 1 มกราคม – 31 มีนาคม 2562</vt:lpstr>
      <vt:lpstr>ภาพนิ่ง 8</vt:lpstr>
      <vt:lpstr>ภาพนิ่ง 9</vt:lpstr>
      <vt:lpstr>ภาพนิ่ง 10</vt:lpstr>
      <vt:lpstr>มาตรการ 3,3,1 –  7 – 14 – 21 - 28 </vt:lpstr>
      <vt:lpstr>ภาพนิ่ง 12</vt:lpstr>
      <vt:lpstr>ภาพนิ่ง 13</vt:lpstr>
      <vt:lpstr>ภาพนิ่ง 14</vt:lpstr>
      <vt:lpstr>การสอบสวนโรคไอกรน  หมู่ 5 ต.สำโรงเหนือ อ.เมืองสมุทรปราการ  จ.สมุทรปราการ วันที่ 6 – 15 มีนาคม 2562 </vt:lpstr>
      <vt:lpstr>1. วัคซีนเอชพีวี สำหรับนักเรียนหญิง ป.5 ขาดชั่วคราว</vt:lpstr>
      <vt:lpstr>ภาพนิ่ง 17</vt:lpstr>
      <vt:lpstr>สสจ.นิเทศงาน  มาตรฐานงานระบาดวิทยาโรคติดต่อ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รายงานเฝ้าระวังทางระบาดวิทยา</dc:title>
  <dc:creator>Surat</dc:creator>
  <cp:lastModifiedBy>SURAT</cp:lastModifiedBy>
  <cp:revision>114</cp:revision>
  <cp:lastPrinted>2019-04-23T14:40:30Z</cp:lastPrinted>
  <dcterms:created xsi:type="dcterms:W3CDTF">2019-02-04T01:56:02Z</dcterms:created>
  <dcterms:modified xsi:type="dcterms:W3CDTF">2019-04-24T04:18:31Z</dcterms:modified>
</cp:coreProperties>
</file>