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1289" r:id="rId3"/>
    <p:sldId id="1108" r:id="rId4"/>
    <p:sldId id="1109" r:id="rId5"/>
    <p:sldId id="1304" r:id="rId6"/>
    <p:sldId id="257" r:id="rId7"/>
    <p:sldId id="1283" r:id="rId8"/>
    <p:sldId id="1263" r:id="rId9"/>
    <p:sldId id="1306" r:id="rId10"/>
    <p:sldId id="1307" r:id="rId11"/>
    <p:sldId id="1302" r:id="rId12"/>
    <p:sldId id="1311" r:id="rId13"/>
    <p:sldId id="1308" r:id="rId14"/>
    <p:sldId id="1312" r:id="rId15"/>
    <p:sldId id="1313" r:id="rId16"/>
    <p:sldId id="1309" r:id="rId17"/>
    <p:sldId id="1310" r:id="rId18"/>
  </p:sldIdLst>
  <p:sldSz cx="12192000" cy="6858000"/>
  <p:notesSz cx="6797675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at" initials="S" lastIdx="1" clrIdx="0">
    <p:extLst>
      <p:ext uri="{19B8F6BF-5375-455C-9EA6-DF929625EA0E}">
        <p15:presenceInfo xmlns:p15="http://schemas.microsoft.com/office/powerpoint/2012/main" userId="Sur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3388287302962"/>
          <c:y val="8.1659995221288584E-2"/>
          <c:w val="0.83301985707400916"/>
          <c:h val="0.66669599986187666"/>
        </c:manualLayout>
      </c:layout>
      <c:barChart>
        <c:barDir val="col"/>
        <c:grouping val="clustered"/>
        <c:varyColors val="0"/>
        <c:ser>
          <c:idx val="1"/>
          <c:order val="1"/>
          <c:tx>
            <c:v>Mediean</c:v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อ.เมืองฯ!$B$21:$M$21</c:f>
              <c:numCache>
                <c:formatCode>General</c:formatCode>
                <c:ptCount val="12"/>
                <c:pt idx="0">
                  <c:v>27</c:v>
                </c:pt>
                <c:pt idx="1">
                  <c:v>33</c:v>
                </c:pt>
                <c:pt idx="2">
                  <c:v>41</c:v>
                </c:pt>
                <c:pt idx="3">
                  <c:v>18</c:v>
                </c:pt>
                <c:pt idx="4">
                  <c:v>20</c:v>
                </c:pt>
                <c:pt idx="5">
                  <c:v>36</c:v>
                </c:pt>
                <c:pt idx="6">
                  <c:v>31</c:v>
                </c:pt>
                <c:pt idx="7">
                  <c:v>48</c:v>
                </c:pt>
                <c:pt idx="8">
                  <c:v>28</c:v>
                </c:pt>
                <c:pt idx="9">
                  <c:v>39</c:v>
                </c:pt>
                <c:pt idx="10">
                  <c:v>57</c:v>
                </c:pt>
                <c:pt idx="1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7-44A1-87E5-8C5B8012C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0651200"/>
        <c:axId val="-50643584"/>
      </c:barChart>
      <c:lineChart>
        <c:grouping val="standard"/>
        <c:varyColors val="0"/>
        <c:ser>
          <c:idx val="0"/>
          <c:order val="0"/>
          <c:tx>
            <c:v>ปี 2562</c:v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อ.เมืองฯ!$B$29:$M$29</c:f>
              <c:strCache>
                <c:ptCount val="12"/>
                <c:pt idx="0">
                  <c:v>มค</c:v>
                </c:pt>
                <c:pt idx="1">
                  <c:v>กพ</c:v>
                </c:pt>
                <c:pt idx="2">
                  <c:v>มีค</c:v>
                </c:pt>
                <c:pt idx="3">
                  <c:v>เมย</c:v>
                </c:pt>
                <c:pt idx="4">
                  <c:v>พค</c:v>
                </c:pt>
                <c:pt idx="5">
                  <c:v>มิย</c:v>
                </c:pt>
                <c:pt idx="6">
                  <c:v>กค</c:v>
                </c:pt>
                <c:pt idx="7">
                  <c:v>สค</c:v>
                </c:pt>
                <c:pt idx="8">
                  <c:v>กย</c:v>
                </c:pt>
                <c:pt idx="9">
                  <c:v>ตค</c:v>
                </c:pt>
                <c:pt idx="10">
                  <c:v>พย</c:v>
                </c:pt>
                <c:pt idx="11">
                  <c:v>ธค</c:v>
                </c:pt>
              </c:strCache>
            </c:strRef>
          </c:cat>
          <c:val>
            <c:numRef>
              <c:f>อ.เมืองฯ!$B$30:$M$30</c:f>
              <c:numCache>
                <c:formatCode>General</c:formatCode>
                <c:ptCount val="12"/>
                <c:pt idx="0">
                  <c:v>37</c:v>
                </c:pt>
                <c:pt idx="1">
                  <c:v>43</c:v>
                </c:pt>
                <c:pt idx="2">
                  <c:v>27</c:v>
                </c:pt>
                <c:pt idx="3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F7-44A1-87E5-8C5B8012C753}"/>
            </c:ext>
          </c:extLst>
        </c:ser>
        <c:ser>
          <c:idx val="2"/>
          <c:order val="2"/>
          <c:tx>
            <c:v>2561</c:v>
          </c:tx>
          <c:spPr>
            <a:ln>
              <a:solidFill>
                <a:schemeClr val="accent6"/>
              </a:solidFill>
            </a:ln>
          </c:spPr>
          <c:marker>
            <c:spPr>
              <a:ln>
                <a:solidFill>
                  <a:schemeClr val="accent6"/>
                </a:solidFill>
              </a:ln>
            </c:spPr>
          </c:marker>
          <c:val>
            <c:numRef>
              <c:f>อ.เมืองฯ!$B$19:$M$19</c:f>
              <c:numCache>
                <c:formatCode>General</c:formatCode>
                <c:ptCount val="12"/>
                <c:pt idx="0">
                  <c:v>17</c:v>
                </c:pt>
                <c:pt idx="1">
                  <c:v>22</c:v>
                </c:pt>
                <c:pt idx="2">
                  <c:v>41</c:v>
                </c:pt>
                <c:pt idx="3">
                  <c:v>27</c:v>
                </c:pt>
                <c:pt idx="4">
                  <c:v>39</c:v>
                </c:pt>
                <c:pt idx="5">
                  <c:v>36</c:v>
                </c:pt>
                <c:pt idx="6">
                  <c:v>31</c:v>
                </c:pt>
                <c:pt idx="7">
                  <c:v>60</c:v>
                </c:pt>
                <c:pt idx="8">
                  <c:v>43</c:v>
                </c:pt>
                <c:pt idx="9">
                  <c:v>39</c:v>
                </c:pt>
                <c:pt idx="10">
                  <c:v>57</c:v>
                </c:pt>
                <c:pt idx="11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F7-44A1-87E5-8C5B8012C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0651200"/>
        <c:axId val="-50643584"/>
      </c:lineChart>
      <c:catAx>
        <c:axId val="-50651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-50643584"/>
        <c:crosses val="autoZero"/>
        <c:auto val="1"/>
        <c:lblAlgn val="ctr"/>
        <c:lblOffset val="100"/>
        <c:noMultiLvlLbl val="0"/>
      </c:catAx>
      <c:valAx>
        <c:axId val="-50643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506512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90" baseline="0"/>
            </a:pPr>
            <a:endParaRPr lang="th-TH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DF2A4-D657-47B1-8FAF-A4A6E8CC2B3A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78B0-6392-434E-BE26-8EAB6C214B3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498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C426-F755-4439-BAA6-82CEFF8D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FE7BD-D298-4044-9B70-2BA6D35B2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9C00A-3D2F-4317-B1B7-B387BC24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4C8E1-39B9-4B95-9C82-519F35FA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6508-8508-4B9F-94B8-69A3D10F0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70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6F28-A1FF-4484-A8B0-753788DD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6CAF7-7F95-4713-AABE-08EB6C57C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068A4-B087-4E4D-8983-3AFECB51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83E2-CA40-4143-8B01-04DD0575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CEC54-8B74-4943-9B14-330978B5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924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07932-5610-4370-83FA-7A3CFB8C2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68AC8-C9AF-41CC-9911-C5D560D42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24EF2-25EA-4F30-A718-87ABFB4B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5BC26-8DB0-4650-9987-934D56F8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12778-46AA-487C-86B3-56C8E2A5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439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4190986" y="2714626"/>
            <a:ext cx="7429553" cy="285751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altLang="zh-CN" noProof="0"/>
              <a:t>Click icon to add table</a:t>
            </a:r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571462" y="428605"/>
            <a:ext cx="3333751" cy="22145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4190986" y="1428736"/>
            <a:ext cx="7429515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191000" y="500063"/>
            <a:ext cx="495300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99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AE6BE-BF21-4FD4-AEAD-375A8B5F4CC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744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4021-CB4A-4877-A48D-A86D9386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3085-7412-4BF6-BB5A-FEF636885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1EA95-527B-4D31-965C-9E645E05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FADA1-08A1-4094-AC50-8D2A3CF8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F5E37-31EA-48B5-811D-EB8D2D20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611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47ED-8285-4711-A41B-9E4BE483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4964D-5518-4473-83E5-D2E35A6EC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45866-6CC2-43BD-9FFD-C5FDFC58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0358F-13EA-493B-986B-B3D94EC5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58C1-ECF9-417C-8918-6590605B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19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CEB3-B5A0-4137-8EFE-EBF866A7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59E48-B259-45F2-931B-9B1D4AA4A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BF0D7-3F88-4EC5-9C0E-232FB5640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57A3-5932-4D83-A31F-B0F8361A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3DD5E-3243-46D5-911B-9C9CB8EC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A564B-C921-4E9D-90EA-3AEA70DA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335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5B80-020E-4931-8580-74729ACC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BA993-6433-41D6-BC52-38CC5AB7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5D681-E5CE-48C4-BC61-178FB395D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B5806-9962-4802-8A49-A319C6CAD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1A963-2C4B-4633-B19C-A289047EE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B067F-D06D-48DB-9A99-C8B0A016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D7DE8-523F-4478-9D14-207E70E5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4207A-368C-4CA9-9C75-4C93F4B0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69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B3AC-061A-460E-AC25-DFDFB395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F5416-5CAF-4E31-A271-60D2BC84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DDB6B-BA88-4E53-904A-FEC75578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688FB-428B-4D54-8BEC-45137648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772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B93C6-62BF-4AF4-9E15-07DF934E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BCABA-B9E7-4773-B45D-06CA58BF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928B6-0FA1-4F0B-A11A-D6E2338D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06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3551-9C6C-4779-BAAC-F803865E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E2CD-954C-4227-AE1D-656E9268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4BADE-CCB5-427F-AB99-821810A23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3E625-D4BE-4E8A-ABD9-94270089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17CA1-7D53-4BC6-A2F9-9A89F049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4016D-B6AE-4052-BE2F-B67810BA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075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5E72-FCBB-4B6C-9374-2D56F42C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02524-2B33-4134-AA2F-9ABDB2EBF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6F1A3-9E2D-499A-B6EF-8FA2F4113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E4604-9177-4BCC-94F2-AAFD8299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08AC6-1D6B-4A2F-8BD7-E8830976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2FDEB-46BA-444B-BDDF-8E380AE4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419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8C811-E825-45DE-9EEC-B7C6FF91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E762-787D-425E-B703-D7D8233E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29EC9-D233-4E60-9367-A5E13EA10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4D31-6F99-4DF6-A4BB-EF5EBB7A3D09}" type="datetimeFigureOut">
              <a:rPr lang="th-TH" smtClean="0"/>
              <a:pPr/>
              <a:t>14/05/62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296D7-EB62-4EDF-B9DD-759FEBF10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598CA-5EC3-4BFE-8843-43567DFAC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80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5A7A-D7C6-4874-80E5-1B4413A3D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310" y="1122363"/>
            <a:ext cx="9053689" cy="1655762"/>
          </a:xfrm>
        </p:spPr>
        <p:txBody>
          <a:bodyPr/>
          <a:lstStyle/>
          <a:p>
            <a:r>
              <a:rPr lang="th-TH" b="1" dirty="0"/>
              <a:t>รายงานเฝ้าระวังทางระบาดวิทยา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12BF7-7DC0-446A-BAEB-9E77A97D0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th-TH" dirty="0"/>
              <a:t> </a:t>
            </a:r>
            <a:r>
              <a:rPr lang="th-TH" b="1" dirty="0"/>
              <a:t>นายสุรัตน์   พัศดุ</a:t>
            </a:r>
          </a:p>
          <a:p>
            <a:pPr>
              <a:defRPr/>
            </a:pPr>
            <a:r>
              <a:rPr lang="th-TH" b="1" dirty="0"/>
              <a:t>                                  จพง.สาธารณสุขชำนาญงาน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431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E16B4-C2CF-442C-9BC6-37F4A39D0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48" y="368490"/>
            <a:ext cx="11622817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8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25236-2260-4481-88AB-4A5F7939F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7" y="0"/>
            <a:ext cx="10114845" cy="6858000"/>
          </a:xfrm>
        </p:spPr>
      </p:pic>
    </p:spTree>
    <p:extLst>
      <p:ext uri="{BB962C8B-B14F-4D97-AF65-F5344CB8AC3E}">
        <p14:creationId xmlns:p14="http://schemas.microsoft.com/office/powerpoint/2010/main" val="99067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99BB-37B0-4BD4-B40E-48ABF64D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1B0E79-036B-452C-A694-7FF6A7286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365125"/>
            <a:ext cx="11351909" cy="6274826"/>
          </a:xfrm>
        </p:spPr>
      </p:pic>
    </p:spTree>
    <p:extLst>
      <p:ext uri="{BB962C8B-B14F-4D97-AF65-F5344CB8AC3E}">
        <p14:creationId xmlns:p14="http://schemas.microsoft.com/office/powerpoint/2010/main" val="295705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901C-E5E7-4653-A1B8-498F42BF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8"/>
          </a:xfrm>
        </p:spPr>
        <p:txBody>
          <a:bodyPr>
            <a:normAutofit/>
          </a:bodyPr>
          <a:lstStyle/>
          <a:p>
            <a:r>
              <a:rPr lang="th-TH" sz="2400" dirty="0"/>
              <a:t>พ่นยุงก่อนเปิดเทอม,พ่นทุก 1 เดือนช่วงฝนชุก / จิตอาสากำจัดแหล่งเพาะพันธ์ยุง /ประเมินไขว้ 21-24 พ.ค.2562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624931-9146-4B22-A4EA-43DFD351D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2" y="955344"/>
            <a:ext cx="4140236" cy="55887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5CE8AD-6905-49F5-BB6C-70D56A135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2" y="3944203"/>
            <a:ext cx="5063735" cy="2715904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5EF123E-C097-475F-AB0E-57CA14BF9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0" y="955344"/>
            <a:ext cx="5338753" cy="2941360"/>
          </a:xfrm>
        </p:spPr>
      </p:pic>
    </p:spTree>
    <p:extLst>
      <p:ext uri="{BB962C8B-B14F-4D97-AF65-F5344CB8AC3E}">
        <p14:creationId xmlns:p14="http://schemas.microsoft.com/office/powerpoint/2010/main" val="368250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89FFDE-5846-4956-97C7-8ADD00931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324546"/>
            <a:ext cx="8623496" cy="6244887"/>
          </a:xfrm>
        </p:spPr>
      </p:pic>
    </p:spTree>
    <p:extLst>
      <p:ext uri="{BB962C8B-B14F-4D97-AF65-F5344CB8AC3E}">
        <p14:creationId xmlns:p14="http://schemas.microsoft.com/office/powerpoint/2010/main" val="126949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676ACC-14FA-44AA-BFED-49EB2C714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41" y="335914"/>
            <a:ext cx="6668087" cy="6238043"/>
          </a:xfrm>
        </p:spPr>
      </p:pic>
    </p:spTree>
    <p:extLst>
      <p:ext uri="{BB962C8B-B14F-4D97-AF65-F5344CB8AC3E}">
        <p14:creationId xmlns:p14="http://schemas.microsoft.com/office/powerpoint/2010/main" val="388853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7CACCD-83B5-4C2D-B8EC-17D9A7394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54" y="365125"/>
            <a:ext cx="7586624" cy="568996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82B208-6105-4877-A641-F4BFB061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862" y="4877638"/>
            <a:ext cx="3618963" cy="1000035"/>
          </a:xfrm>
        </p:spPr>
        <p:txBody>
          <a:bodyPr>
            <a:noAutofit/>
          </a:bodyPr>
          <a:lstStyle/>
          <a:p>
            <a:r>
              <a:rPr lang="th-TH" sz="6600" dirty="0">
                <a:solidFill>
                  <a:schemeClr val="accent1">
                    <a:lumMod val="50000"/>
                  </a:schemeClr>
                </a:solidFill>
              </a:rPr>
              <a:t>ขอบคุณครับ</a:t>
            </a:r>
          </a:p>
        </p:txBody>
      </p:sp>
    </p:spTree>
    <p:extLst>
      <p:ext uri="{BB962C8B-B14F-4D97-AF65-F5344CB8AC3E}">
        <p14:creationId xmlns:p14="http://schemas.microsoft.com/office/powerpoint/2010/main" val="335689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02A0-15D8-4E0D-9F89-E3E9CFAF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F25F-C843-49DD-9543-23B4402A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35570B-338E-415A-AEF9-980FC17975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7952" y="417688"/>
            <a:ext cx="4857784" cy="785812"/>
          </a:xfrm>
          <a:ln>
            <a:miter lim="800000"/>
            <a:headEnd/>
            <a:tailEnd/>
          </a:ln>
          <a:extLst/>
        </p:spPr>
        <p:txBody>
          <a:bodyPr>
            <a:normAutofit fontScale="92500" lnSpcReduction="10000"/>
          </a:bodyPr>
          <a:lstStyle/>
          <a:p>
            <a:pPr marL="365760" indent="-283464" algn="ctr">
              <a:defRPr/>
            </a:pPr>
            <a:r>
              <a:rPr lang="th-TH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รายงานบัตร 506</a:t>
            </a:r>
          </a:p>
          <a:p>
            <a:pPr marL="365760" indent="-283464" algn="ctr">
              <a:defRPr/>
            </a:pPr>
            <a:r>
              <a:rPr lang="th-TH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ตั้งแต่วันที่ 1 – 30 เมษายน  2562</a:t>
            </a:r>
          </a:p>
          <a:p>
            <a:pPr marL="365760" indent="-283464" algn="ctr">
              <a:defRPr/>
            </a:pP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F06D1D5B-2711-4B67-B404-B63318878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22596"/>
              </p:ext>
            </p:extLst>
          </p:nvPr>
        </p:nvGraphicFramePr>
        <p:xfrm>
          <a:off x="6389512" y="218258"/>
          <a:ext cx="4921956" cy="646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142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ผลงานบัตร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506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จำนวนผู้รับ</a:t>
                      </a:r>
                    </a:p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บริการ</a:t>
                      </a:r>
                    </a:p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91430" marR="91430" marT="43958" marB="439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3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รพ.สต.ท้ายบ้านใหม่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2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รพ.สต.พุทธรักษา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1,683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1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รพ.สต.บางโปรง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รพ.สต.บางด้วน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รพ.สต.นครทอง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09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รพ.สต.เทพารักษ์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1,741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รพ.สต.บุญศิริ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5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รพ.สต.บางเมืองใหม่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เมืองราชา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เมืองปากน้ำ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275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สวางค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นิวาส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เทศบาลนคร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590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สะพาน</a:t>
                      </a:r>
                      <a:r>
                        <a:rPr lang="th-TH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endParaRPr lang="th-TH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590">
                <a:tc>
                  <a:txBody>
                    <a:bodyPr/>
                    <a:lstStyle/>
                    <a:p>
                      <a:pPr algn="l" rtl="0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TH SarabunPSK"/>
                      </a:endParaRP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D644E76-DFEE-4099-B14A-447A2E70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828860"/>
              </p:ext>
            </p:extLst>
          </p:nvPr>
        </p:nvGraphicFramePr>
        <p:xfrm>
          <a:off x="839080" y="1191349"/>
          <a:ext cx="5256920" cy="527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4884"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ผลงาน</a:t>
                      </a:r>
                    </a:p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บัตร</a:t>
                      </a:r>
                      <a:r>
                        <a:rPr lang="th-TH" sz="13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300" baseline="0" dirty="0">
                          <a:latin typeface="TH SarabunPSK" pitchFamily="34" charset="-34"/>
                          <a:cs typeface="TH SarabunPSK" pitchFamily="34" charset="-34"/>
                        </a:rPr>
                        <a:t>506</a:t>
                      </a:r>
                      <a:endParaRPr lang="th-TH" sz="13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จำนวนผู้รับ</a:t>
                      </a:r>
                    </a:p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บริการ</a:t>
                      </a:r>
                    </a:p>
                    <a:p>
                      <a:pPr algn="ctr"/>
                      <a:endParaRPr lang="th-TH" sz="13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91451" marR="91451" marT="37217" marB="372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รพ.สต.ร่มโพธิ์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2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สอ.น.เฉลิมฯสาขาวัดบางปิ้ง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9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รพ.สต.สำโรงเหนือ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4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ศสช.มังกรทอง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9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รพ.สต.ท้ายบ้าน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9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รพ.สต.แพรกษา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4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สอ.น.เฉลิมฯบ้านคลองบางปิ้ง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65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รพ.สต.บางเมืองใหม่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4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รพ.สต.บ้านคลองเก้า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89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รพ.สต.บางปู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2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รพ.สต.บางปูใหม่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829"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159</a:t>
                      </a:r>
                      <a:endParaRPr lang="th-TH" sz="1500" b="1" i="0" u="none" strike="noStrike" dirty="0"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20288</a:t>
                      </a:r>
                      <a:endParaRPr lang="th-TH" sz="1500" b="1" i="0" u="none" strike="noStrike" dirty="0"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0.78</a:t>
                      </a:r>
                      <a:endParaRPr lang="th-TH" sz="1500" b="1" i="0" u="none" strike="noStrike" dirty="0"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9461541" y="6400824"/>
            <a:ext cx="2540000" cy="457200"/>
          </a:xfrm>
          <a:noFill/>
        </p:spPr>
        <p:txBody>
          <a:bodyPr/>
          <a:lstStyle/>
          <a:p>
            <a:fld id="{3011E9B6-DE8D-40F4-82BD-B84213067D75}" type="slidenum">
              <a:rPr lang="en-US" sz="2667"/>
              <a:pPr/>
              <a:t>3</a:t>
            </a:fld>
            <a:endParaRPr lang="th-TH" sz="2667" dirty="0"/>
          </a:p>
        </p:txBody>
      </p:sp>
      <p:sp>
        <p:nvSpPr>
          <p:cNvPr id="3075" name="Text Box 2" descr="___AcroPDFMTSText Box: สรุปสถานการณ์โรค จังหวัดสมุทรปราการ&#10;การตรวจสอบข่าวการระบาด  ประจำเดือน พฤษภาคม 2554&#10;(Situation of Diseases Under Surveillance, May 2011)&#10;"/>
          <p:cNvSpPr txBox="1">
            <a:spLocks noChangeArrowheads="1"/>
          </p:cNvSpPr>
          <p:nvPr/>
        </p:nvSpPr>
        <p:spPr bwMode="auto">
          <a:xfrm>
            <a:off x="285709" y="71415"/>
            <a:ext cx="11715832" cy="1028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2133" b="1" dirty="0">
              <a:solidFill>
                <a:schemeClr val="bg2">
                  <a:lumMod val="50000"/>
                </a:schemeClr>
              </a:solidFill>
              <a:cs typeface="Angsana New" pitchFamily="18" charset="-34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714471" y="142852"/>
            <a:ext cx="942981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667" b="1" dirty="0">
                <a:cs typeface="Angsana New" pitchFamily="18" charset="-34"/>
              </a:rPr>
              <a:t>10 อันดับโรคที่มีอัตราป่วยสูงที่สุด จากรายงาน 506  </a:t>
            </a:r>
          </a:p>
          <a:p>
            <a:pPr algn="ctr"/>
            <a:r>
              <a:rPr lang="th-TH" sz="2667" b="1" dirty="0">
                <a:cs typeface="Angsana New" pitchFamily="18" charset="-34"/>
              </a:rPr>
              <a:t>ตั้งแต่วันที่ 1 มกราคม 2562  – 20 เมษายน 261รายอำเภอ จังหวัดสมุทรปราการ </a:t>
            </a:r>
            <a:endParaRPr lang="th-TH" sz="2667" dirty="0"/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85709" y="1214425"/>
          <a:ext cx="11715833" cy="5253579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7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81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37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82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705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ลำ ดับ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ชื่อโรค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จังหวัดสมุทรปราการ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อ.เมืองสมุทรปราการ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อ.บางบ่อ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อ.บางพลี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40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ป่วย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อัตราป่วย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ป่วย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อัตราป่วย</a:t>
                      </a:r>
                      <a:endParaRPr lang="en-US" sz="2400" b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ป่วย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อัตราป่วย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ป่วย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อัตราป่วย</a:t>
                      </a:r>
                      <a:endParaRPr lang="en-US" sz="2400" b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อุจจาระร่วง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5,425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411.34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2,704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501.06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209.55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995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387.29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ไข้หวัดใหญ่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3,722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282.21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1,551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287.40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352.01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670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260.79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ปอดอักเสบ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1,376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104.33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560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103.77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120.40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96.92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ไข้ไม่ทราบสาเหตุ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719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54.52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7.60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63.42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102.76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สุกใส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421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31.92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47.99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9.19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16.35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ตาแดง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331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25.10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45.21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13.79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3.11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ไข้เลือดออก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309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23.43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21.12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19.30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15.57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STI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278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21.08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28.54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6.43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13.62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อาหารเป็นพิษ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258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19.56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30.02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34.01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2.34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77307" marR="77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มือ เท้า ปาก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242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latin typeface="AngsanaUPC" pitchFamily="18" charset="-34"/>
                          <a:cs typeface="AngsanaUPC" pitchFamily="18" charset="-34"/>
                        </a:rPr>
                        <a:t>18.35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16.86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16.54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15.96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9366291" y="6400824"/>
            <a:ext cx="2540000" cy="457200"/>
          </a:xfrm>
          <a:noFill/>
        </p:spPr>
        <p:txBody>
          <a:bodyPr/>
          <a:lstStyle/>
          <a:p>
            <a:fld id="{3716A7F4-3F29-4365-B3E0-85197DF48B76}" type="slidenum">
              <a:rPr lang="en-US" sz="2667"/>
              <a:pPr/>
              <a:t>4</a:t>
            </a:fld>
            <a:endParaRPr lang="th-TH" sz="2667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285710" y="1285862"/>
          <a:ext cx="11525332" cy="5143536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6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8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97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71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ลำ ดับ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ชื่อโรค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พระประแดง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พระสมุทรเจดีย์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บางเสาธง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4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ป่วย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อัตราป่วย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ป่วย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อัตราป่วย</a:t>
                      </a:r>
                      <a:endParaRPr lang="en-US" sz="2700" b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ป่วย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อัตราป่วย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1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อุจจาระร่วง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719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368.07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314.49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433.76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2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ไข้หวัดใหญ่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534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273.37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165.45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451.73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3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ปอดอักเสบ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118.25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74.17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129.62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4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ไข้ไม่ทราบสาเหตุ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38.39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118.38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133.47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5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สุกใส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24.06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30.66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25.67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6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ตาแดง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21.50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5.71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17.97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7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ไข้เลือดออก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61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31.23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12.84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70.58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8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STI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22.52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11.41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28.23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9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อาหารเป็นพิษ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14.33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9.27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15.40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700" b="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10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มือ เท้า ปาก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24.06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17.12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>
                          <a:latin typeface="AngsanaUPC" pitchFamily="18" charset="-34"/>
                          <a:cs typeface="AngsanaUPC" pitchFamily="18" charset="-34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26.95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Text Box 2" descr="___AcroPDFMTSText Box: สรุปสถานการณ์โรค จังหวัดสมุทรปราการ&#10;การตรวจสอบข่าวการระบาด  ประจำเดือน พฤษภาคม 2554&#10;(Situation of Diseases Under Surveillance, May 2011)&#10;"/>
          <p:cNvSpPr txBox="1">
            <a:spLocks noChangeArrowheads="1"/>
          </p:cNvSpPr>
          <p:nvPr/>
        </p:nvSpPr>
        <p:spPr bwMode="auto">
          <a:xfrm>
            <a:off x="285709" y="71415"/>
            <a:ext cx="11715832" cy="1028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133" b="1" dirty="0">
              <a:solidFill>
                <a:schemeClr val="bg2">
                  <a:lumMod val="50000"/>
                </a:schemeClr>
              </a:solidFill>
              <a:cs typeface="Angsana New" pitchFamily="18" charset="-34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14471" y="142852"/>
            <a:ext cx="942981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667" b="1" dirty="0">
                <a:cs typeface="Angsana New" pitchFamily="18" charset="-34"/>
              </a:rPr>
              <a:t>10 อันดับโรคที่มีอัตราป่วยสูงที่สุด จากรายงาน 506  </a:t>
            </a:r>
          </a:p>
          <a:p>
            <a:pPr algn="ctr"/>
            <a:r>
              <a:rPr lang="th-TH" sz="2667" b="1" dirty="0">
                <a:cs typeface="Angsana New" pitchFamily="18" charset="-34"/>
              </a:rPr>
              <a:t>ตั้งแต่วันที่ 1 มกราคม 2562  – 20 เมษายน 261รายอำเภอ จังหวัดสมุทรปราการ </a:t>
            </a:r>
            <a:endParaRPr lang="th-TH" sz="26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D1500B2-3763-443E-86E0-12B6BF228FA9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1762125"/>
            <a:ext cx="7772400" cy="857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โรคไข้เลือดออก</a:t>
            </a:r>
            <a:endParaRPr lang="th-TH" b="1" dirty="0">
              <a:effectLst>
                <a:outerShdw blurRad="38100" dist="38100" dir="2700000" algn="tl">
                  <a:srgbClr val="FFFFFF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989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2F49-B664-44B6-AB44-0B40B946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b="1" dirty="0"/>
              <a:t>               จำนวนผู้ป่วยไข้เลือดออกสะสม 1 ม.ค.-  30 เมษายน 2562 จ.สมุทรปราการ</a:t>
            </a:r>
            <a:br>
              <a:rPr lang="th-TH" sz="3600" b="1" dirty="0"/>
            </a:br>
            <a:r>
              <a:rPr lang="th-TH" sz="3600" b="1" dirty="0"/>
              <a:t> ป่วยรวม 326 ราย อัตราป่วย 25.03 (ประชากร 1,302,160 คน)</a:t>
            </a:r>
            <a:br>
              <a:rPr lang="th-TH" sz="3600" b="1" dirty="0"/>
            </a:br>
            <a:endParaRPr lang="th-TH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06B263-5EA9-44BA-BE66-862B8CFD2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744211"/>
              </p:ext>
            </p:extLst>
          </p:nvPr>
        </p:nvGraphicFramePr>
        <p:xfrm>
          <a:off x="1086512" y="1690688"/>
          <a:ext cx="10425331" cy="420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919">
                  <a:extLst>
                    <a:ext uri="{9D8B030D-6E8A-4147-A177-3AD203B41FA5}">
                      <a16:colId xmlns:a16="http://schemas.microsoft.com/office/drawing/2014/main" val="2078774444"/>
                    </a:ext>
                  </a:extLst>
                </a:gridCol>
                <a:gridCol w="2607732">
                  <a:extLst>
                    <a:ext uri="{9D8B030D-6E8A-4147-A177-3AD203B41FA5}">
                      <a16:colId xmlns:a16="http://schemas.microsoft.com/office/drawing/2014/main" val="2476357890"/>
                    </a:ext>
                  </a:extLst>
                </a:gridCol>
                <a:gridCol w="1859548">
                  <a:extLst>
                    <a:ext uri="{9D8B030D-6E8A-4147-A177-3AD203B41FA5}">
                      <a16:colId xmlns:a16="http://schemas.microsoft.com/office/drawing/2014/main" val="3733485905"/>
                    </a:ext>
                  </a:extLst>
                </a:gridCol>
                <a:gridCol w="2085066">
                  <a:extLst>
                    <a:ext uri="{9D8B030D-6E8A-4147-A177-3AD203B41FA5}">
                      <a16:colId xmlns:a16="http://schemas.microsoft.com/office/drawing/2014/main" val="1159755209"/>
                    </a:ext>
                  </a:extLst>
                </a:gridCol>
                <a:gridCol w="2085066">
                  <a:extLst>
                    <a:ext uri="{9D8B030D-6E8A-4147-A177-3AD203B41FA5}">
                      <a16:colId xmlns:a16="http://schemas.microsoft.com/office/drawing/2014/main" val="2994716405"/>
                    </a:ext>
                  </a:extLst>
                </a:gridCol>
              </a:tblGrid>
              <a:tr h="601857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ลำดับ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อำเภอ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ประชากร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จำนวนป่วย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อัตรา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4634035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effectLst/>
                          <a:latin typeface="MS Sans Serif"/>
                          <a:cs typeface="+mj-cs"/>
                        </a:rPr>
                        <a:t>บางเสาธง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77923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70.58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8953131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effectLst/>
                          <a:latin typeface="MS Sans Serif"/>
                          <a:cs typeface="+mj-cs"/>
                        </a:rPr>
                        <a:t>พระประแดง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195343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32.25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8542179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effectLst/>
                          <a:latin typeface="MS Sans Serif"/>
                          <a:cs typeface="+mj-cs"/>
                        </a:rPr>
                        <a:t>เมืองสมุทรปราการ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effectLst/>
                          <a:latin typeface="MS Sans Serif"/>
                          <a:cs typeface="+mj-cs"/>
                        </a:rPr>
                        <a:t>539658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23.16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3566016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effectLst/>
                          <a:latin typeface="MS Sans Serif"/>
                          <a:cs typeface="+mj-cs"/>
                        </a:rPr>
                        <a:t>บางบ่อ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effectLst/>
                          <a:latin typeface="MS Sans Serif"/>
                          <a:cs typeface="+mj-cs"/>
                        </a:rPr>
                        <a:t>108804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19.30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314312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effectLst/>
                          <a:latin typeface="MS Sans Serif"/>
                          <a:cs typeface="+mj-cs"/>
                        </a:rPr>
                        <a:t>บางพลี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effectLst/>
                          <a:latin typeface="MS Sans Serif"/>
                          <a:cs typeface="+mj-cs"/>
                        </a:rPr>
                        <a:t>256914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17.13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4376174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effectLst/>
                          <a:latin typeface="MS Sans Serif"/>
                          <a:cs typeface="+mj-cs"/>
                        </a:rPr>
                        <a:t>พระสมุทรเจดีย์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effectLst/>
                          <a:latin typeface="MS Sans Serif"/>
                          <a:cs typeface="+mj-cs"/>
                        </a:rPr>
                        <a:t>140226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MS Sans Serif"/>
                          <a:cs typeface="+mj-cs"/>
                        </a:rPr>
                        <a:t>12.84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8475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2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C1F6-85C7-4804-94ED-07A8D3E0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44"/>
            <a:ext cx="10725442" cy="1227844"/>
          </a:xfrm>
        </p:spPr>
        <p:txBody>
          <a:bodyPr>
            <a:normAutofit fontScale="90000"/>
          </a:bodyPr>
          <a:lstStyle/>
          <a:p>
            <a:pPr>
              <a:buFontTx/>
              <a:buChar char="-"/>
            </a:pPr>
            <a:br>
              <a:rPr lang="th-TH" sz="2400" dirty="0">
                <a:latin typeface="BrowalliaUPC" pitchFamily="34" charset="-34"/>
                <a:cs typeface="BrowalliaUPC" pitchFamily="34" charset="-34"/>
              </a:rPr>
            </a:br>
            <a:r>
              <a:rPr lang="th-TH" sz="2400" dirty="0">
                <a:latin typeface="BrowalliaUPC" pitchFamily="34" charset="-34"/>
                <a:cs typeface="BrowalliaUPC" pitchFamily="34" charset="-34"/>
              </a:rPr>
              <a:t>จำนวนผู้ป่วยไข้เลือดออก ปี 2562  อ.เมือง  จ.สมุทรปราการ</a:t>
            </a:r>
            <a:br>
              <a:rPr lang="th-TH" sz="2400" dirty="0">
                <a:latin typeface="BrowalliaUPC" pitchFamily="34" charset="-34"/>
                <a:cs typeface="BrowalliaUPC" pitchFamily="34" charset="-34"/>
              </a:rPr>
            </a:br>
            <a:r>
              <a:rPr lang="th-TH" sz="2200" dirty="0">
                <a:latin typeface="BrowalliaUPC" pitchFamily="34" charset="-34"/>
                <a:cs typeface="BrowalliaUPC" pitchFamily="34" charset="-34"/>
              </a:rPr>
              <a:t>เดือน 1 มกราคม – 30 เมษายน </a:t>
            </a:r>
            <a:r>
              <a:rPr lang="th-TH" sz="2200" dirty="0">
                <a:latin typeface="Angsana New" pitchFamily="18" charset="-34"/>
              </a:rPr>
              <a:t>พบผู้ป่วยไข้เลือดออก จำนวน  </a:t>
            </a:r>
            <a:r>
              <a:rPr lang="en-US" sz="2200" dirty="0">
                <a:latin typeface="Angsana New" pitchFamily="18" charset="-34"/>
              </a:rPr>
              <a:t>125</a:t>
            </a:r>
            <a:r>
              <a:rPr lang="th-TH" sz="2200" dirty="0">
                <a:latin typeface="Angsana New" pitchFamily="18" charset="-34"/>
              </a:rPr>
              <a:t> ราย  อัตราป่วย </a:t>
            </a:r>
            <a:r>
              <a:rPr lang="en-US" sz="2200" dirty="0"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sz="2200" dirty="0">
                <a:latin typeface="Angsana New" pitchFamily="18" charset="-34"/>
              </a:rPr>
              <a:t> 23.16 /แสน ปชก. ไม่มีผู้เสียเสียชีวิต </a:t>
            </a:r>
            <a:r>
              <a:rPr lang="th-TH" sz="2000" dirty="0">
                <a:latin typeface="Angsana New" pitchFamily="18" charset="-34"/>
              </a:rPr>
              <a:t>อัตราป่วยปัจจุบันสูงกว่าค่ามัธยฐานย้อนหลัง 5 ปี ร้อยละ  5.92  แต่มีแนวโน้มผู้ป่วยลดลง</a:t>
            </a:r>
            <a:br>
              <a:rPr lang="th-TH" sz="2000" dirty="0">
                <a:latin typeface="Angsana New" pitchFamily="18" charset="-34"/>
              </a:rPr>
            </a:br>
            <a:r>
              <a:rPr lang="th-TH" sz="2200" dirty="0">
                <a:latin typeface="Angsana New" pitchFamily="18" charset="-34"/>
              </a:rPr>
              <a:t> กลุ่มอายุที่พบสูงสุดคือกลุ่มอายุ 10-14 ปี  รองลงมา 15 – 24 ปี </a:t>
            </a:r>
            <a:br>
              <a:rPr lang="th-TH" sz="2200" dirty="0">
                <a:latin typeface="Angsana New" pitchFamily="18" charset="-34"/>
              </a:rPr>
            </a:br>
            <a:r>
              <a:rPr lang="th-TH" sz="2200" dirty="0">
                <a:latin typeface="Angsana New" pitchFamily="18" charset="-34"/>
              </a:rPr>
              <a:t>           - ตำบลที่ยังมีการระบาดต่อเนื่อง ได้แก่ ต.ท้ายบ้าน  ต.บางเมือง  ต.สำโรงเหนือ  ต.ปากน้ำ ต.แพรกษา ต.เทพารักษ์ </a:t>
            </a:r>
            <a:br>
              <a:rPr lang="th-TH" dirty="0">
                <a:latin typeface="BrowalliaUPC" pitchFamily="34" charset="-34"/>
                <a:cs typeface="BrowalliaUPC" pitchFamily="34" charset="-34"/>
              </a:rPr>
            </a:br>
            <a:endParaRPr lang="th-TH" dirty="0"/>
          </a:p>
        </p:txBody>
      </p:sp>
      <p:graphicFrame>
        <p:nvGraphicFramePr>
          <p:cNvPr id="7" name="แผนภูมิ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6939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672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EA78-3F3B-4D4B-BC9D-4BBE57A1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8" y="168813"/>
            <a:ext cx="10551942" cy="562707"/>
          </a:xfrm>
        </p:spPr>
        <p:txBody>
          <a:bodyPr>
            <a:normAutofit/>
          </a:bodyPr>
          <a:lstStyle/>
          <a:p>
            <a:r>
              <a:rPr lang="th-TH" sz="2800" dirty="0"/>
              <a:t>จำนวนผู้ป่วยไข้เลือดออกสะสม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/>
              <a:t>มกราคม – 30 เมษายน 2562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960845"/>
              </p:ext>
            </p:extLst>
          </p:nvPr>
        </p:nvGraphicFramePr>
        <p:xfrm>
          <a:off x="251308" y="591165"/>
          <a:ext cx="6883270" cy="604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ที่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รพ.สต./ศูนย์สุขภาพชุมชน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ประชากร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จำนวนผู้ป่วย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อัตราป่วย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รพ.สต.ท้ายบ้าน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16,932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94.49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รพ.สต.บางปู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12,581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55.63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สอ.น.เฉลิมฯสาขาวัดบางปิ้ง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19,676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50.82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รพ.สต.พุทธรักษา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19,650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35.62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7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รพ.สต.บางเมือง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11,492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รพ.สต.บางโปรง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12,581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23.84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รพ.สต.ร่มโพธิ์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23,531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21.24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ศสช.มังกรทอง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28,935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20.73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รพ.สต.เทพารักษ์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24,312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20.56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รพ.สต.ท้ายบ้านใหม่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19,631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รพ.สต.สำโรงเหนือ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18,214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16.47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รพ.สต.บ้านคลองเก้า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36,585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รพ.สต.บางปูใหม่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19,625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รพ.สต.บางเมืองใหม่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19,631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รพ.สต.แพรกษา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20,134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สอ.น.เฉลิมฯบ้านคลองบางปิ้ง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24,195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377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รพ.สต.บุญศิริ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16,232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รพ.สต.บางด้วน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26,314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รพ.สต.นครทอง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13,384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B0BCCB-A535-4480-90E8-EE93D6E6E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19494"/>
              </p:ext>
            </p:extLst>
          </p:nvPr>
        </p:nvGraphicFramePr>
        <p:xfrm>
          <a:off x="7360354" y="731520"/>
          <a:ext cx="4312356" cy="3034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412">
                  <a:extLst>
                    <a:ext uri="{9D8B030D-6E8A-4147-A177-3AD203B41FA5}">
                      <a16:colId xmlns:a16="http://schemas.microsoft.com/office/drawing/2014/main" val="4097995056"/>
                    </a:ext>
                  </a:extLst>
                </a:gridCol>
                <a:gridCol w="1280117">
                  <a:extLst>
                    <a:ext uri="{9D8B030D-6E8A-4147-A177-3AD203B41FA5}">
                      <a16:colId xmlns:a16="http://schemas.microsoft.com/office/drawing/2014/main" val="1129948848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4124571155"/>
                    </a:ext>
                  </a:extLst>
                </a:gridCol>
                <a:gridCol w="749681">
                  <a:extLst>
                    <a:ext uri="{9D8B030D-6E8A-4147-A177-3AD203B41FA5}">
                      <a16:colId xmlns:a16="http://schemas.microsoft.com/office/drawing/2014/main" val="4215109350"/>
                    </a:ext>
                  </a:extLst>
                </a:gridCol>
                <a:gridCol w="622377">
                  <a:extLst>
                    <a:ext uri="{9D8B030D-6E8A-4147-A177-3AD203B41FA5}">
                      <a16:colId xmlns:a16="http://schemas.microsoft.com/office/drawing/2014/main" val="3388395776"/>
                    </a:ext>
                  </a:extLst>
                </a:gridCol>
              </a:tblGrid>
              <a:tr h="98932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ที่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รพ.สต./ศูนย์สุขภาพชุมชน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ประชากร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จำนวนผู้ป่วย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อัตรา</a:t>
                      </a:r>
                    </a:p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ป่วย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3706233"/>
                  </a:ext>
                </a:extLst>
              </a:tr>
              <a:tr h="50310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ศูนย์กาชาดที่ 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23,179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21.57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41195822"/>
                  </a:ext>
                </a:extLst>
              </a:tr>
              <a:tr h="50310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ศสช.เมืองราชา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11,329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26.48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06165700"/>
                  </a:ext>
                </a:extLst>
              </a:tr>
              <a:tr h="53544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ศสช.เมืองปากน้ำ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20,800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9.61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53137187"/>
                  </a:ext>
                </a:extLst>
              </a:tr>
              <a:tr h="50310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 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เมืองสมุทร รวม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76,925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33.78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3515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25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8FABB-1F4A-4846-8B47-01A343F0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2" y="4887889"/>
            <a:ext cx="3944815" cy="1308931"/>
          </a:xfrm>
        </p:spPr>
        <p:txBody>
          <a:bodyPr>
            <a:normAutofit/>
          </a:bodyPr>
          <a:lstStyle/>
          <a:p>
            <a:r>
              <a:rPr lang="th-TH" dirty="0"/>
              <a:t>มาตรการ </a:t>
            </a:r>
            <a:r>
              <a:rPr lang="en-US" dirty="0"/>
              <a:t> 3-3-1</a:t>
            </a:r>
            <a:br>
              <a:rPr lang="en-US" dirty="0"/>
            </a:br>
            <a:r>
              <a:rPr lang="en-US" dirty="0"/>
              <a:t> </a:t>
            </a:r>
            <a:r>
              <a:rPr lang="en-US" sz="2700" b="1" dirty="0"/>
              <a:t>– 7 – 14 – 21 - 28</a:t>
            </a:r>
            <a:endParaRPr lang="th-TH" sz="27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05E3FC-CF5D-4EAF-90C4-AFD2D16B5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6" y="661180"/>
            <a:ext cx="4972523" cy="394109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8051EB-E58E-4B05-AA71-798CDC215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07" y="2067389"/>
            <a:ext cx="6063609" cy="40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11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853</Words>
  <Application>Microsoft Office PowerPoint</Application>
  <PresentationFormat>Widescreen</PresentationFormat>
  <Paragraphs>495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Angsana New</vt:lpstr>
      <vt:lpstr>AngsanaUPC</vt:lpstr>
      <vt:lpstr>Arial</vt:lpstr>
      <vt:lpstr>BrowalliaUPC</vt:lpstr>
      <vt:lpstr>Calibri</vt:lpstr>
      <vt:lpstr>Calibri Light</vt:lpstr>
      <vt:lpstr>MS Sans Serif</vt:lpstr>
      <vt:lpstr>Tahoma</vt:lpstr>
      <vt:lpstr>TH SarabunPSK</vt:lpstr>
      <vt:lpstr>Office Theme</vt:lpstr>
      <vt:lpstr>รายงานเฝ้าระวังทางระบาดวิทยา</vt:lpstr>
      <vt:lpstr>PowerPoint Presentation</vt:lpstr>
      <vt:lpstr>PowerPoint Presentation</vt:lpstr>
      <vt:lpstr>PowerPoint Presentation</vt:lpstr>
      <vt:lpstr>PowerPoint Presentation</vt:lpstr>
      <vt:lpstr>               จำนวนผู้ป่วยไข้เลือดออกสะสม 1 ม.ค.-  30 เมษายน 2562 จ.สมุทรปราการ  ป่วยรวม 326 ราย อัตราป่วย 25.03 (ประชากร 1,302,160 คน) </vt:lpstr>
      <vt:lpstr> จำนวนผู้ป่วยไข้เลือดออก ปี 2562  อ.เมือง  จ.สมุทรปราการ เดือน 1 มกราคม – 30 เมษายน พบผู้ป่วยไข้เลือดออก จำนวน  125 ราย  อัตราป่วย = 23.16 /แสน ปชก. ไม่มีผู้เสียเสียชีวิต อัตราป่วยปัจจุบันสูงกว่าค่ามัธยฐานย้อนหลัง 5 ปี ร้อยละ  5.92  แต่มีแนวโน้มผู้ป่วยลดลง  กลุ่มอายุที่พบสูงสุดคือกลุ่มอายุ 10-14 ปี  รองลงมา 15 – 24 ปี             - ตำบลที่ยังมีการระบาดต่อเนื่อง ได้แก่ ต.ท้ายบ้าน  ต.บางเมือง  ต.สำโรงเหนือ  ต.ปากน้ำ ต.แพรกษา ต.เทพารักษ์  </vt:lpstr>
      <vt:lpstr>จำนวนผู้ป่วยไข้เลือดออกสะสม 1 มกราคม – 30 เมษายน 2562</vt:lpstr>
      <vt:lpstr>มาตรการ  3-3-1  – 7 – 14 – 21 - 28</vt:lpstr>
      <vt:lpstr>PowerPoint Presentation</vt:lpstr>
      <vt:lpstr>PowerPoint Presentation</vt:lpstr>
      <vt:lpstr>PowerPoint Presentation</vt:lpstr>
      <vt:lpstr>พ่นยุงก่อนเปิดเทอม,พ่นทุก 1 เดือนช่วงฝนชุก / จิตอาสากำจัดแหล่งเพาะพันธ์ยุง /ประเมินไขว้ 21-24 พ.ค.2562</vt:lpstr>
      <vt:lpstr>PowerPoint Presentation</vt:lpstr>
      <vt:lpstr>PowerPoint Presentation</vt:lpstr>
      <vt:lpstr>ขอบคุณครับ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รายงานเฝ้าระวังทางระบาดวิทยา</dc:title>
  <dc:creator>Surat</dc:creator>
  <cp:lastModifiedBy>SURAT</cp:lastModifiedBy>
  <cp:revision>138</cp:revision>
  <cp:lastPrinted>2019-04-23T14:40:30Z</cp:lastPrinted>
  <dcterms:created xsi:type="dcterms:W3CDTF">2019-02-04T01:56:02Z</dcterms:created>
  <dcterms:modified xsi:type="dcterms:W3CDTF">2019-05-14T02:33:24Z</dcterms:modified>
</cp:coreProperties>
</file>